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7" r:id="rId2"/>
    <p:sldId id="259" r:id="rId3"/>
    <p:sldId id="295" r:id="rId4"/>
    <p:sldId id="296" r:id="rId5"/>
    <p:sldId id="297" r:id="rId6"/>
    <p:sldId id="298" r:id="rId7"/>
    <p:sldId id="299" r:id="rId8"/>
    <p:sldId id="271" r:id="rId9"/>
    <p:sldId id="310" r:id="rId10"/>
    <p:sldId id="273" r:id="rId11"/>
    <p:sldId id="305" r:id="rId12"/>
    <p:sldId id="306" r:id="rId13"/>
    <p:sldId id="308" r:id="rId14"/>
    <p:sldId id="309" r:id="rId15"/>
    <p:sldId id="307" r:id="rId16"/>
    <p:sldId id="281" r:id="rId17"/>
    <p:sldId id="282" r:id="rId18"/>
    <p:sldId id="283" r:id="rId19"/>
    <p:sldId id="313" r:id="rId20"/>
    <p:sldId id="285" r:id="rId21"/>
    <p:sldId id="293" r:id="rId22"/>
    <p:sldId id="290" r:id="rId23"/>
    <p:sldId id="314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00"/>
    <a:srgbClr val="FF6699"/>
    <a:srgbClr val="E113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4" autoAdjust="0"/>
    <p:restoredTop sz="94660"/>
  </p:normalViewPr>
  <p:slideViewPr>
    <p:cSldViewPr>
      <p:cViewPr varScale="1">
        <p:scale>
          <a:sx n="104" d="100"/>
          <a:sy n="104" d="100"/>
        </p:scale>
        <p:origin x="-1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68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681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2E2EA-B1EB-4B49-8C37-978C3B8CD4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8FC10-F05B-44BB-91D8-7203BDE9A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2651A-0BE1-4A01-8B6D-62F4C4EB1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21A90-2370-401F-97DC-86142979B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35C55-CC9D-48EA-8912-C4109E7EFF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B7D97-BF97-4A65-A051-64EC30520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F5998-FF40-40C9-9D98-D060B756C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BEA52-7218-4688-BAD3-68D4BB6D1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0B458-BFC0-45BD-82BD-8392E7DC0C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05D-682F-4804-A6B1-9B7D2F061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26FAF-E6A6-4F6E-84B3-CB4C09993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04D1E-BE05-4CA9-8738-B288F1C81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7577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578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757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7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C7B54AE4-BA8B-444F-AD16-5AD9ACA652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579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79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535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  <p:sldLayoutId id="214748454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11.xml"/><Relationship Id="rId7" Type="http://schemas.openxmlformats.org/officeDocument/2006/relationships/slide" Target="slide1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slide" Target="slide14.xml"/><Relationship Id="rId11" Type="http://schemas.openxmlformats.org/officeDocument/2006/relationships/slide" Target="slide15.xml"/><Relationship Id="rId5" Type="http://schemas.openxmlformats.org/officeDocument/2006/relationships/slide" Target="slide13.xml"/><Relationship Id="rId10" Type="http://schemas.openxmlformats.org/officeDocument/2006/relationships/slide" Target="slide22.xml"/><Relationship Id="rId4" Type="http://schemas.openxmlformats.org/officeDocument/2006/relationships/slide" Target="slide12.xml"/><Relationship Id="rId9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42910" y="2000240"/>
            <a:ext cx="7620000" cy="20574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0724" name="WordArt 5"/>
          <p:cNvSpPr>
            <a:spLocks noChangeArrowheads="1" noChangeShapeType="1" noTextEdit="1"/>
          </p:cNvSpPr>
          <p:nvPr/>
        </p:nvSpPr>
        <p:spPr bwMode="auto">
          <a:xfrm>
            <a:off x="1000100" y="2428868"/>
            <a:ext cx="7072313" cy="138588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7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«Информатик – бизнесмен»</a:t>
            </a:r>
          </a:p>
        </p:txBody>
      </p:sp>
      <p:sp>
        <p:nvSpPr>
          <p:cNvPr id="30725" name="WordArt 6"/>
          <p:cNvSpPr>
            <a:spLocks noChangeArrowheads="1" noChangeShapeType="1" noTextEdit="1"/>
          </p:cNvSpPr>
          <p:nvPr/>
        </p:nvSpPr>
        <p:spPr bwMode="auto">
          <a:xfrm>
            <a:off x="357188" y="3500438"/>
            <a:ext cx="8143875" cy="150971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3244334"/>
            <a:ext cx="4051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1258888" y="2143116"/>
            <a:ext cx="71294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</a:pPr>
            <a:endParaRPr lang="ru-RU" sz="2000" dirty="0" smtClean="0"/>
          </a:p>
          <a:p>
            <a:pPr indent="457200" algn="just">
              <a:spcBef>
                <a:spcPts val="0"/>
              </a:spcBef>
            </a:pPr>
            <a:endParaRPr lang="ru-RU" sz="2000" dirty="0" smtClean="0"/>
          </a:p>
          <a:p>
            <a:pPr indent="457200" algn="just">
              <a:spcBef>
                <a:spcPts val="0"/>
              </a:spcBef>
            </a:pPr>
            <a:endParaRPr lang="ru-RU" sz="2000" dirty="0" smtClean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838200" y="1905000"/>
            <a:ext cx="8162956" cy="4810148"/>
          </a:xfrm>
        </p:spPr>
        <p:txBody>
          <a:bodyPr/>
          <a:lstStyle/>
          <a:p>
            <a:pPr indent="457200">
              <a:spcBef>
                <a:spcPts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Для успешной работы банков вам надо выбрать: управляющего, главного бухгалтера и дизайнера. </a:t>
            </a:r>
          </a:p>
          <a:p>
            <a:pPr indent="457200">
              <a:spcBef>
                <a:spcPts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Мы создали 2 банка. Выбрали управляющих банками.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7200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Просим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всех занять свои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места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457200">
              <a:spcBef>
                <a:spcPts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Дизайнеры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готовят рекламы своих банков.</a:t>
            </a:r>
          </a:p>
          <a:p>
            <a:pPr indent="457200">
              <a:spcBef>
                <a:spcPts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Главные бухгалтера создают расчетные таблицы для внесения доходов и расходов банка.</a:t>
            </a:r>
          </a:p>
          <a:p>
            <a:pPr indent="457200"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1258888" y="2143116"/>
            <a:ext cx="71294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>
              <a:spcBef>
                <a:spcPts val="0"/>
              </a:spcBef>
            </a:pPr>
            <a:endParaRPr lang="ru-RU" sz="2000" dirty="0" smtClean="0"/>
          </a:p>
          <a:p>
            <a:pPr indent="457200" algn="just">
              <a:spcBef>
                <a:spcPts val="0"/>
              </a:spcBef>
            </a:pPr>
            <a:endParaRPr lang="ru-RU" sz="2000" dirty="0" smtClean="0"/>
          </a:p>
          <a:p>
            <a:pPr indent="457200" algn="just">
              <a:spcBef>
                <a:spcPts val="0"/>
              </a:spcBef>
            </a:pPr>
            <a:endParaRPr lang="ru-RU" sz="2000" dirty="0" smtClean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Можно начинать игру.</a:t>
            </a:r>
          </a:p>
          <a:p>
            <a:pPr indent="457200"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</a:rPr>
              <a:t>Акционеры проведут первоначальные вклады в свои банки.</a:t>
            </a:r>
          </a:p>
          <a:p>
            <a:pPr indent="457200"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</a:rPr>
              <a:t>Каждый правильный ответ принесет 500 рублей вашему банку.</a:t>
            </a:r>
          </a:p>
          <a:p>
            <a:pPr indent="457200">
              <a:spcBef>
                <a:spcPts val="0"/>
              </a:spcBef>
              <a:buNone/>
            </a:pPr>
            <a:endParaRPr lang="ru-RU" dirty="0" smtClean="0"/>
          </a:p>
          <a:p>
            <a:pPr indent="457200" algn="just">
              <a:spcBef>
                <a:spcPts val="0"/>
              </a:spcBef>
            </a:pP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635375" y="5373688"/>
            <a:ext cx="49704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B0F0"/>
                </a:solidFill>
              </a:rPr>
              <a:t>Готовь сани летом,     а телегу зимой.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03350" y="1557338"/>
            <a:ext cx="5832475" cy="3384550"/>
            <a:chOff x="884" y="981"/>
            <a:chExt cx="3674" cy="2132"/>
          </a:xfrm>
        </p:grpSpPr>
        <p:sp>
          <p:nvSpPr>
            <p:cNvPr id="4102" name="Line 6"/>
            <p:cNvSpPr>
              <a:spLocks noChangeShapeType="1"/>
            </p:cNvSpPr>
            <p:nvPr/>
          </p:nvSpPr>
          <p:spPr bwMode="auto">
            <a:xfrm>
              <a:off x="3560" y="1480"/>
              <a:ext cx="0" cy="2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03" name="Line 7"/>
            <p:cNvSpPr>
              <a:spLocks noChangeShapeType="1"/>
            </p:cNvSpPr>
            <p:nvPr/>
          </p:nvSpPr>
          <p:spPr bwMode="auto">
            <a:xfrm>
              <a:off x="2472" y="2069"/>
              <a:ext cx="0" cy="22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3470" y="2886"/>
              <a:ext cx="0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884" y="981"/>
              <a:ext cx="3674" cy="2132"/>
              <a:chOff x="748" y="1162"/>
              <a:chExt cx="3674" cy="2132"/>
            </a:xfrm>
          </p:grpSpPr>
          <p:sp>
            <p:nvSpPr>
              <p:cNvPr id="4106" name="Line 10"/>
              <p:cNvSpPr>
                <a:spLocks noChangeShapeType="1"/>
              </p:cNvSpPr>
              <p:nvPr/>
            </p:nvSpPr>
            <p:spPr bwMode="auto">
              <a:xfrm>
                <a:off x="2562" y="1162"/>
                <a:ext cx="0" cy="227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07" name="AutoShape 11"/>
              <p:cNvSpPr>
                <a:spLocks noChangeArrowheads="1"/>
              </p:cNvSpPr>
              <p:nvPr/>
            </p:nvSpPr>
            <p:spPr bwMode="auto">
              <a:xfrm>
                <a:off x="1882" y="1389"/>
                <a:ext cx="1361" cy="545"/>
              </a:xfrm>
              <a:prstGeom prst="diamond">
                <a:avLst/>
              </a:prstGeom>
              <a:solidFill>
                <a:schemeClr val="accent2"/>
              </a:solidFill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Verdana" pitchFamily="34" charset="0"/>
                  </a:rPr>
                  <a:t>Лето?</a:t>
                </a:r>
              </a:p>
            </p:txBody>
          </p:sp>
          <p:sp>
            <p:nvSpPr>
              <p:cNvPr id="4108" name="AutoShape 12"/>
              <p:cNvSpPr>
                <a:spLocks noChangeArrowheads="1"/>
              </p:cNvSpPr>
              <p:nvPr/>
            </p:nvSpPr>
            <p:spPr bwMode="auto">
              <a:xfrm>
                <a:off x="2653" y="1933"/>
                <a:ext cx="1542" cy="635"/>
              </a:xfrm>
              <a:prstGeom prst="diamond">
                <a:avLst/>
              </a:prstGeom>
              <a:solidFill>
                <a:schemeClr val="accent2"/>
              </a:solidFill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Verdana" pitchFamily="34" charset="0"/>
                  </a:rPr>
                  <a:t>Зима?</a:t>
                </a:r>
              </a:p>
            </p:txBody>
          </p:sp>
          <p:sp>
            <p:nvSpPr>
              <p:cNvPr id="4109" name="Rectangle 13"/>
              <p:cNvSpPr>
                <a:spLocks noChangeArrowheads="1"/>
              </p:cNvSpPr>
              <p:nvPr/>
            </p:nvSpPr>
            <p:spPr bwMode="auto">
              <a:xfrm>
                <a:off x="1701" y="2478"/>
                <a:ext cx="1134" cy="318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Verdana" pitchFamily="34" charset="0"/>
                  </a:rPr>
                  <a:t>Телега</a:t>
                </a:r>
              </a:p>
            </p:txBody>
          </p:sp>
          <p:sp>
            <p:nvSpPr>
              <p:cNvPr id="4110" name="Line 14"/>
              <p:cNvSpPr>
                <a:spLocks noChangeShapeType="1"/>
              </p:cNvSpPr>
              <p:nvPr/>
            </p:nvSpPr>
            <p:spPr bwMode="auto">
              <a:xfrm>
                <a:off x="3243" y="1661"/>
                <a:ext cx="18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1" name="Line 15"/>
              <p:cNvSpPr>
                <a:spLocks noChangeShapeType="1"/>
              </p:cNvSpPr>
              <p:nvPr/>
            </p:nvSpPr>
            <p:spPr bwMode="auto">
              <a:xfrm flipH="1">
                <a:off x="2336" y="2251"/>
                <a:ext cx="318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2" name="Line 16"/>
              <p:cNvSpPr>
                <a:spLocks noChangeShapeType="1"/>
              </p:cNvSpPr>
              <p:nvPr/>
            </p:nvSpPr>
            <p:spPr bwMode="auto">
              <a:xfrm>
                <a:off x="4195" y="2251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3" name="Line 17"/>
              <p:cNvSpPr>
                <a:spLocks noChangeShapeType="1"/>
              </p:cNvSpPr>
              <p:nvPr/>
            </p:nvSpPr>
            <p:spPr bwMode="auto">
              <a:xfrm>
                <a:off x="2381" y="2795"/>
                <a:ext cx="0" cy="272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4" name="Line 18"/>
              <p:cNvSpPr>
                <a:spLocks noChangeShapeType="1"/>
              </p:cNvSpPr>
              <p:nvPr/>
            </p:nvSpPr>
            <p:spPr bwMode="auto">
              <a:xfrm>
                <a:off x="2381" y="3067"/>
                <a:ext cx="2041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5" name="Line 19"/>
              <p:cNvSpPr>
                <a:spLocks noChangeShapeType="1"/>
              </p:cNvSpPr>
              <p:nvPr/>
            </p:nvSpPr>
            <p:spPr bwMode="auto">
              <a:xfrm>
                <a:off x="4422" y="2251"/>
                <a:ext cx="0" cy="817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6" name="Line 20"/>
              <p:cNvSpPr>
                <a:spLocks noChangeShapeType="1"/>
              </p:cNvSpPr>
              <p:nvPr/>
            </p:nvSpPr>
            <p:spPr bwMode="auto">
              <a:xfrm flipH="1">
                <a:off x="1247" y="1661"/>
                <a:ext cx="635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7" name="Line 21"/>
              <p:cNvSpPr>
                <a:spLocks noChangeShapeType="1"/>
              </p:cNvSpPr>
              <p:nvPr/>
            </p:nvSpPr>
            <p:spPr bwMode="auto">
              <a:xfrm>
                <a:off x="1247" y="1661"/>
                <a:ext cx="0" cy="27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8" name="Rectangle 22"/>
              <p:cNvSpPr>
                <a:spLocks noChangeArrowheads="1"/>
              </p:cNvSpPr>
              <p:nvPr/>
            </p:nvSpPr>
            <p:spPr bwMode="auto">
              <a:xfrm>
                <a:off x="748" y="1933"/>
                <a:ext cx="1134" cy="318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ru-RU" sz="1800">
                    <a:latin typeface="Verdana" pitchFamily="34" charset="0"/>
                  </a:rPr>
                  <a:t>Сани</a:t>
                </a:r>
              </a:p>
            </p:txBody>
          </p:sp>
          <p:sp>
            <p:nvSpPr>
              <p:cNvPr id="4119" name="Line 23"/>
              <p:cNvSpPr>
                <a:spLocks noChangeShapeType="1"/>
              </p:cNvSpPr>
              <p:nvPr/>
            </p:nvSpPr>
            <p:spPr bwMode="auto">
              <a:xfrm>
                <a:off x="1247" y="2251"/>
                <a:ext cx="0" cy="104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20" name="Line 24"/>
              <p:cNvSpPr>
                <a:spLocks noChangeShapeType="1"/>
              </p:cNvSpPr>
              <p:nvPr/>
            </p:nvSpPr>
            <p:spPr bwMode="auto">
              <a:xfrm>
                <a:off x="1247" y="3294"/>
                <a:ext cx="2087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2484438" y="1989138"/>
            <a:ext cx="576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A50021"/>
                </a:solidFill>
                <a:latin typeface="Verdana" pitchFamily="34" charset="0"/>
              </a:rPr>
              <a:t>+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5219700" y="2060575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CC"/>
                </a:solidFill>
                <a:latin typeface="Verdana" pitchFamily="34" charset="0"/>
              </a:rPr>
              <a:t>-</a:t>
            </a: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6877050" y="2997200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0000CC"/>
                </a:solidFill>
                <a:latin typeface="Verdana" pitchFamily="34" charset="0"/>
              </a:rPr>
              <a:t>-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3924300" y="2852738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>
                <a:solidFill>
                  <a:srgbClr val="A50021"/>
                </a:solidFill>
                <a:latin typeface="Verdana" pitchFamily="34" charset="0"/>
              </a:rPr>
              <a:t>+</a:t>
            </a:r>
          </a:p>
        </p:txBody>
      </p:sp>
      <p:pic>
        <p:nvPicPr>
          <p:cNvPr id="1026" name="Picture 2" descr="C:\Program Files\Microsoft Office\MEDIA\CAGCAT10\j029958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1204" y="0"/>
            <a:ext cx="2182796" cy="21790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627313" y="6165850"/>
            <a:ext cx="568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B0F0"/>
                </a:solidFill>
              </a:rPr>
              <a:t>Скупой платит дважды.</a:t>
            </a:r>
          </a:p>
        </p:txBody>
      </p:sp>
      <p:pic>
        <p:nvPicPr>
          <p:cNvPr id="6148" name="Picture 4" descr="j0222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5300663"/>
            <a:ext cx="1206500" cy="1211262"/>
          </a:xfrm>
          <a:prstGeom prst="rect">
            <a:avLst/>
          </a:prstGeom>
          <a:noFill/>
        </p:spPr>
      </p:pic>
      <p:pic>
        <p:nvPicPr>
          <p:cNvPr id="6149" name="Picture 5" descr="j02220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1725" y="188913"/>
            <a:ext cx="1422400" cy="1427162"/>
          </a:xfrm>
          <a:prstGeom prst="rect">
            <a:avLst/>
          </a:prstGeom>
          <a:noFill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627313" y="620713"/>
            <a:ext cx="3529012" cy="5400675"/>
            <a:chOff x="1655" y="391"/>
            <a:chExt cx="2223" cy="3402"/>
          </a:xfrm>
        </p:grpSpPr>
        <p:sp>
          <p:nvSpPr>
            <p:cNvPr id="6151" name="Line 7"/>
            <p:cNvSpPr>
              <a:spLocks noChangeShapeType="1"/>
            </p:cNvSpPr>
            <p:nvPr/>
          </p:nvSpPr>
          <p:spPr bwMode="auto">
            <a:xfrm>
              <a:off x="3114" y="391"/>
              <a:ext cx="0" cy="25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2590" y="648"/>
              <a:ext cx="1048" cy="367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>
                  <a:latin typeface="Verdana" pitchFamily="34" charset="0"/>
                </a:rPr>
                <a:t>I=1</a:t>
              </a:r>
              <a:endParaRPr lang="ru-RU" sz="1800">
                <a:latin typeface="Verdana" pitchFamily="34" charset="0"/>
              </a:endParaRPr>
            </a:p>
          </p:txBody>
        </p:sp>
        <p:sp>
          <p:nvSpPr>
            <p:cNvPr id="6153" name="Line 9"/>
            <p:cNvSpPr>
              <a:spLocks noChangeShapeType="1"/>
            </p:cNvSpPr>
            <p:nvPr/>
          </p:nvSpPr>
          <p:spPr bwMode="auto">
            <a:xfrm>
              <a:off x="3114" y="1015"/>
              <a:ext cx="0" cy="1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2627" y="1199"/>
              <a:ext cx="1037" cy="404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>
                  <a:latin typeface="Verdana" pitchFamily="34" charset="0"/>
                </a:rPr>
                <a:t>Оплата </a:t>
              </a:r>
              <a:br>
                <a:rPr lang="ru-RU" sz="1800">
                  <a:latin typeface="Verdana" pitchFamily="34" charset="0"/>
                </a:rPr>
              </a:br>
              <a:r>
                <a:rPr lang="ru-RU" sz="1800">
                  <a:latin typeface="Verdana" pitchFamily="34" charset="0"/>
                </a:rPr>
                <a:t>покупки</a:t>
              </a:r>
            </a:p>
          </p:txBody>
        </p:sp>
        <p:sp>
          <p:nvSpPr>
            <p:cNvPr id="6155" name="Line 11"/>
            <p:cNvSpPr>
              <a:spLocks noChangeShapeType="1"/>
            </p:cNvSpPr>
            <p:nvPr/>
          </p:nvSpPr>
          <p:spPr bwMode="auto">
            <a:xfrm>
              <a:off x="3114" y="1603"/>
              <a:ext cx="0" cy="14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6" name="AutoShape 12"/>
            <p:cNvSpPr>
              <a:spLocks noChangeArrowheads="1"/>
            </p:cNvSpPr>
            <p:nvPr/>
          </p:nvSpPr>
          <p:spPr bwMode="auto">
            <a:xfrm>
              <a:off x="2627" y="1750"/>
              <a:ext cx="973" cy="440"/>
            </a:xfrm>
            <a:prstGeom prst="flowChartDecision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>
                  <a:latin typeface="Verdana" pitchFamily="34" charset="0"/>
                </a:rPr>
                <a:t>Скупой?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 flipH="1">
              <a:off x="2366" y="1970"/>
              <a:ext cx="261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2366" y="1970"/>
              <a:ext cx="0" cy="2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3600" y="1970"/>
              <a:ext cx="18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0" name="Rectangle 16"/>
            <p:cNvSpPr>
              <a:spLocks noChangeArrowheads="1"/>
            </p:cNvSpPr>
            <p:nvPr/>
          </p:nvSpPr>
          <p:spPr bwMode="auto">
            <a:xfrm>
              <a:off x="1916" y="2228"/>
              <a:ext cx="898" cy="36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>
                  <a:latin typeface="Verdana" pitchFamily="34" charset="0"/>
                </a:rPr>
                <a:t>I=I+1</a:t>
              </a:r>
              <a:endParaRPr lang="ru-RU" sz="1800">
                <a:latin typeface="Verdana" pitchFamily="34" charset="0"/>
              </a:endParaRPr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2328" y="2594"/>
              <a:ext cx="0" cy="1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2" name="Line 18"/>
            <p:cNvSpPr>
              <a:spLocks noChangeShapeType="1"/>
            </p:cNvSpPr>
            <p:nvPr/>
          </p:nvSpPr>
          <p:spPr bwMode="auto">
            <a:xfrm>
              <a:off x="2328" y="2778"/>
              <a:ext cx="1459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3" name="Line 19"/>
            <p:cNvSpPr>
              <a:spLocks noChangeShapeType="1"/>
            </p:cNvSpPr>
            <p:nvPr/>
          </p:nvSpPr>
          <p:spPr bwMode="auto">
            <a:xfrm>
              <a:off x="3787" y="1970"/>
              <a:ext cx="0" cy="80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4" name="Line 20"/>
            <p:cNvSpPr>
              <a:spLocks noChangeShapeType="1"/>
            </p:cNvSpPr>
            <p:nvPr/>
          </p:nvSpPr>
          <p:spPr bwMode="auto">
            <a:xfrm>
              <a:off x="3076" y="2778"/>
              <a:ext cx="0" cy="1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5" name="AutoShape 21"/>
            <p:cNvSpPr>
              <a:spLocks noChangeArrowheads="1"/>
            </p:cNvSpPr>
            <p:nvPr/>
          </p:nvSpPr>
          <p:spPr bwMode="auto">
            <a:xfrm>
              <a:off x="2590" y="2926"/>
              <a:ext cx="973" cy="514"/>
            </a:xfrm>
            <a:prstGeom prst="flowChartDecision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>
                  <a:latin typeface="Verdana" pitchFamily="34" charset="0"/>
                </a:rPr>
                <a:t>I&gt;2</a:t>
              </a:r>
              <a:endParaRPr lang="ru-RU" sz="1800" dirty="0">
                <a:latin typeface="Verdana" pitchFamily="34" charset="0"/>
              </a:endParaRPr>
            </a:p>
          </p:txBody>
        </p:sp>
        <p:sp>
          <p:nvSpPr>
            <p:cNvPr id="6166" name="Line 22"/>
            <p:cNvSpPr>
              <a:spLocks noChangeShapeType="1"/>
            </p:cNvSpPr>
            <p:nvPr/>
          </p:nvSpPr>
          <p:spPr bwMode="auto">
            <a:xfrm flipH="1">
              <a:off x="1655" y="3182"/>
              <a:ext cx="935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7" name="Line 23"/>
            <p:cNvSpPr>
              <a:spLocks noChangeShapeType="1"/>
            </p:cNvSpPr>
            <p:nvPr/>
          </p:nvSpPr>
          <p:spPr bwMode="auto">
            <a:xfrm flipV="1">
              <a:off x="1655" y="1125"/>
              <a:ext cx="0" cy="205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8" name="Line 24"/>
            <p:cNvSpPr>
              <a:spLocks noChangeShapeType="1"/>
            </p:cNvSpPr>
            <p:nvPr/>
          </p:nvSpPr>
          <p:spPr bwMode="auto">
            <a:xfrm>
              <a:off x="1655" y="1125"/>
              <a:ext cx="1459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69" name="Line 25"/>
            <p:cNvSpPr>
              <a:spLocks noChangeShapeType="1"/>
            </p:cNvSpPr>
            <p:nvPr/>
          </p:nvSpPr>
          <p:spPr bwMode="auto">
            <a:xfrm>
              <a:off x="3563" y="3182"/>
              <a:ext cx="18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70" name="Line 26"/>
            <p:cNvSpPr>
              <a:spLocks noChangeShapeType="1"/>
            </p:cNvSpPr>
            <p:nvPr/>
          </p:nvSpPr>
          <p:spPr bwMode="auto">
            <a:xfrm>
              <a:off x="3750" y="3182"/>
              <a:ext cx="0" cy="36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71" name="Line 27"/>
            <p:cNvSpPr>
              <a:spLocks noChangeShapeType="1"/>
            </p:cNvSpPr>
            <p:nvPr/>
          </p:nvSpPr>
          <p:spPr bwMode="auto">
            <a:xfrm flipH="1">
              <a:off x="3076" y="3550"/>
              <a:ext cx="674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72" name="Line 28"/>
            <p:cNvSpPr>
              <a:spLocks noChangeShapeType="1"/>
            </p:cNvSpPr>
            <p:nvPr/>
          </p:nvSpPr>
          <p:spPr bwMode="auto">
            <a:xfrm>
              <a:off x="3076" y="3550"/>
              <a:ext cx="0" cy="243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73" name="Text Box 29"/>
            <p:cNvSpPr txBox="1">
              <a:spLocks noChangeArrowheads="1"/>
            </p:cNvSpPr>
            <p:nvPr/>
          </p:nvSpPr>
          <p:spPr bwMode="auto">
            <a:xfrm>
              <a:off x="2381" y="1797"/>
              <a:ext cx="363" cy="249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800" b="1" dirty="0">
                  <a:solidFill>
                    <a:srgbClr val="A50021"/>
                  </a:solidFill>
                  <a:latin typeface="Verdana" pitchFamily="34" charset="0"/>
                </a:rPr>
                <a:t>+</a:t>
              </a:r>
            </a:p>
          </p:txBody>
        </p:sp>
        <p:sp>
          <p:nvSpPr>
            <p:cNvPr id="6174" name="Text Box 30"/>
            <p:cNvSpPr txBox="1">
              <a:spLocks noChangeArrowheads="1"/>
            </p:cNvSpPr>
            <p:nvPr/>
          </p:nvSpPr>
          <p:spPr bwMode="auto">
            <a:xfrm>
              <a:off x="3515" y="1797"/>
              <a:ext cx="363" cy="249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Verdana" pitchFamily="34" charset="0"/>
                </a:rPr>
                <a:t>-</a:t>
              </a:r>
              <a:endParaRPr lang="ru-RU" sz="1800">
                <a:latin typeface="Verdana" pitchFamily="34" charset="0"/>
              </a:endParaRPr>
            </a:p>
          </p:txBody>
        </p:sp>
        <p:sp>
          <p:nvSpPr>
            <p:cNvPr id="6175" name="Text Box 31"/>
            <p:cNvSpPr txBox="1">
              <a:spLocks noChangeArrowheads="1"/>
            </p:cNvSpPr>
            <p:nvPr/>
          </p:nvSpPr>
          <p:spPr bwMode="auto">
            <a:xfrm>
              <a:off x="2336" y="2976"/>
              <a:ext cx="363" cy="249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latin typeface="Verdana" pitchFamily="34" charset="0"/>
                </a:rPr>
                <a:t>-</a:t>
              </a:r>
              <a:endParaRPr lang="ru-RU" sz="1800">
                <a:latin typeface="Verdana" pitchFamily="34" charset="0"/>
              </a:endParaRPr>
            </a:p>
          </p:txBody>
        </p:sp>
        <p:sp>
          <p:nvSpPr>
            <p:cNvPr id="6176" name="Text Box 32"/>
            <p:cNvSpPr txBox="1">
              <a:spLocks noChangeArrowheads="1"/>
            </p:cNvSpPr>
            <p:nvPr/>
          </p:nvSpPr>
          <p:spPr bwMode="auto">
            <a:xfrm>
              <a:off x="3515" y="2976"/>
              <a:ext cx="363" cy="249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800" b="1">
                  <a:solidFill>
                    <a:srgbClr val="A50021"/>
                  </a:solidFill>
                  <a:latin typeface="Verdana" pitchFamily="34" charset="0"/>
                </a:rPr>
                <a:t>+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aby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37063"/>
            <a:ext cx="1944688" cy="1795462"/>
          </a:xfrm>
          <a:prstGeom prst="rect">
            <a:avLst/>
          </a:prstGeom>
          <a:noFill/>
        </p:spPr>
      </p:pic>
      <p:pic>
        <p:nvPicPr>
          <p:cNvPr id="7171" name="Picture 3" descr="j02406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260350"/>
            <a:ext cx="1825625" cy="1462088"/>
          </a:xfrm>
          <a:prstGeom prst="rect">
            <a:avLst/>
          </a:prstGeom>
          <a:noFill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03575" y="5805488"/>
            <a:ext cx="4464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B0F0"/>
                </a:solidFill>
              </a:rPr>
              <a:t>Куй железо, пока горячо.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68538" y="981075"/>
            <a:ext cx="4176712" cy="4321175"/>
            <a:chOff x="1655" y="1026"/>
            <a:chExt cx="2223" cy="2495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3114" y="1026"/>
              <a:ext cx="0" cy="72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5" name="AutoShape 7"/>
            <p:cNvSpPr>
              <a:spLocks noChangeArrowheads="1"/>
            </p:cNvSpPr>
            <p:nvPr/>
          </p:nvSpPr>
          <p:spPr bwMode="auto">
            <a:xfrm>
              <a:off x="2627" y="1750"/>
              <a:ext cx="973" cy="440"/>
            </a:xfrm>
            <a:prstGeom prst="flowChartDecision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600">
                  <a:latin typeface="Verdana" pitchFamily="34" charset="0"/>
                </a:rPr>
                <a:t>Высокая </a:t>
              </a:r>
              <a:r>
                <a:rPr lang="en-US" sz="1600">
                  <a:latin typeface="Verdana" pitchFamily="34" charset="0"/>
                </a:rPr>
                <a:t>t</a:t>
              </a:r>
              <a:r>
                <a:rPr lang="ru-RU" sz="1600">
                  <a:latin typeface="Verdana" pitchFamily="34" charset="0"/>
                </a:rPr>
                <a:t>?</a:t>
              </a: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H="1">
              <a:off x="2366" y="1970"/>
              <a:ext cx="261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2366" y="1970"/>
              <a:ext cx="0" cy="2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3600" y="1970"/>
              <a:ext cx="187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>
              <a:off x="1916" y="2228"/>
              <a:ext cx="898" cy="366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>
                  <a:latin typeface="Verdana" pitchFamily="34" charset="0"/>
                </a:rPr>
                <a:t>Высокая</a:t>
              </a:r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auto">
            <a:xfrm>
              <a:off x="3787" y="1970"/>
              <a:ext cx="0" cy="961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 flipH="1">
              <a:off x="1655" y="2795"/>
              <a:ext cx="681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 flipV="1">
              <a:off x="1655" y="1389"/>
              <a:ext cx="0" cy="140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1655" y="1389"/>
              <a:ext cx="1452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4" name="Text Box 16"/>
            <p:cNvSpPr txBox="1">
              <a:spLocks noChangeArrowheads="1"/>
            </p:cNvSpPr>
            <p:nvPr/>
          </p:nvSpPr>
          <p:spPr bwMode="auto">
            <a:xfrm>
              <a:off x="2381" y="1797"/>
              <a:ext cx="363" cy="22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800" b="1">
                  <a:solidFill>
                    <a:srgbClr val="A50021"/>
                  </a:solidFill>
                  <a:latin typeface="Verdana" pitchFamily="34" charset="0"/>
                </a:rPr>
                <a:t>+</a:t>
              </a:r>
            </a:p>
          </p:txBody>
        </p:sp>
        <p:sp>
          <p:nvSpPr>
            <p:cNvPr id="7185" name="Text Box 17"/>
            <p:cNvSpPr txBox="1">
              <a:spLocks noChangeArrowheads="1"/>
            </p:cNvSpPr>
            <p:nvPr/>
          </p:nvSpPr>
          <p:spPr bwMode="auto">
            <a:xfrm>
              <a:off x="3515" y="1797"/>
              <a:ext cx="363" cy="228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>
                  <a:solidFill>
                    <a:srgbClr val="0000CC"/>
                  </a:solidFill>
                  <a:latin typeface="Verdana" pitchFamily="34" charset="0"/>
                </a:rPr>
                <a:t>-</a:t>
              </a:r>
              <a:endParaRPr lang="ru-RU" sz="1800" b="1">
                <a:solidFill>
                  <a:srgbClr val="0000CC"/>
                </a:solidFill>
                <a:latin typeface="Verdana" pitchFamily="34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2336" y="2614"/>
              <a:ext cx="0" cy="181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3107" y="2931"/>
              <a:ext cx="680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3107" y="2931"/>
              <a:ext cx="0" cy="22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2562" y="3158"/>
              <a:ext cx="1134" cy="363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ru-RU" sz="1800">
                  <a:latin typeface="Verdana" pitchFamily="34" charset="0"/>
                </a:rPr>
                <a:t>Конец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_____ae_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2688" y="188913"/>
            <a:ext cx="2881312" cy="2160587"/>
          </a:xfrm>
          <a:prstGeom prst="rect">
            <a:avLst/>
          </a:prstGeom>
          <a:noFill/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124075" y="5734050"/>
            <a:ext cx="66246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B0F0"/>
                </a:solidFill>
              </a:rPr>
              <a:t>Умный в гору не пойдёт, умный гору обойдёт. 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6372225" y="2924175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6372225" y="41497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4427538" y="213360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3348038" y="2493963"/>
            <a:ext cx="2160587" cy="865187"/>
          </a:xfrm>
          <a:prstGeom prst="diamond">
            <a:avLst/>
          </a:prstGeom>
          <a:solidFill>
            <a:schemeClr val="accent2"/>
          </a:solidFill>
          <a:ln w="412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>
                <a:latin typeface="Verdana" pitchFamily="34" charset="0"/>
              </a:rPr>
              <a:t>Умный?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364163" y="3429000"/>
            <a:ext cx="2089150" cy="720725"/>
          </a:xfrm>
          <a:prstGeom prst="rect">
            <a:avLst/>
          </a:prstGeom>
          <a:solidFill>
            <a:schemeClr val="accent2"/>
          </a:solidFill>
          <a:ln w="412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>
                <a:latin typeface="Verdana" pitchFamily="34" charset="0"/>
              </a:rPr>
              <a:t>Восхождение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5508625" y="2924175"/>
            <a:ext cx="863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2339975" y="2925763"/>
            <a:ext cx="1008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>
            <a:off x="2339975" y="29257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1403350" y="3429000"/>
            <a:ext cx="2089150" cy="720725"/>
          </a:xfrm>
          <a:prstGeom prst="rect">
            <a:avLst/>
          </a:prstGeom>
          <a:solidFill>
            <a:schemeClr val="accent2"/>
          </a:solidFill>
          <a:ln w="412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>
                <a:latin typeface="Verdana" pitchFamily="34" charset="0"/>
              </a:rPr>
              <a:t>Обход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2339975" y="4149725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2339975" y="4724400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2916238" y="1125538"/>
            <a:ext cx="2952750" cy="1079500"/>
          </a:xfrm>
          <a:prstGeom prst="rect">
            <a:avLst/>
          </a:prstGeom>
          <a:solidFill>
            <a:srgbClr val="99CCFF"/>
          </a:solidFill>
          <a:ln w="412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>
                <a:latin typeface="Verdana" pitchFamily="34" charset="0"/>
              </a:rPr>
              <a:t>Препятствие</a:t>
            </a:r>
            <a:br>
              <a:rPr lang="ru-RU" sz="1800">
                <a:latin typeface="Verdana" pitchFamily="34" charset="0"/>
              </a:rPr>
            </a:br>
            <a:r>
              <a:rPr lang="ru-RU" sz="1800">
                <a:latin typeface="Verdana" pitchFamily="34" charset="0"/>
              </a:rPr>
              <a:t>в виде возвышенности</a:t>
            </a:r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4427538" y="260350"/>
            <a:ext cx="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843213" y="2565400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A50021"/>
                </a:solidFill>
                <a:latin typeface="Verdana" pitchFamily="34" charset="0"/>
              </a:rPr>
              <a:t>+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5651500" y="2565400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800" b="1">
                <a:solidFill>
                  <a:srgbClr val="0000CC"/>
                </a:solidFill>
                <a:latin typeface="Verdana" pitchFamily="34" charset="0"/>
              </a:rPr>
              <a:t>-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2339975" y="620713"/>
            <a:ext cx="41767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Итоги задания </a:t>
            </a:r>
            <a:r>
              <a:rPr lang="en-US" sz="3600" kern="10" dirty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I.</a:t>
            </a:r>
            <a:endParaRPr lang="ru-RU" sz="3600" kern="10" dirty="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Попрошу работников банка объявить на какую сумму находится вклад в банке.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38200" y="714356"/>
            <a:ext cx="8007350" cy="538164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</a:rPr>
              <a:t>Продолжаем вносить свои вклады в банки.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Акционеры выбирает вопрос на соответствующую сумму. Если ответ верный, сумма зачисляется банку. В случае неверного ответа акционер другого банка может перекупить вопрос.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7"/>
          <p:cNvSpPr txBox="1">
            <a:spLocks noChangeArrowheads="1"/>
          </p:cNvSpPr>
          <p:nvPr/>
        </p:nvSpPr>
        <p:spPr bwMode="auto">
          <a:xfrm>
            <a:off x="2214563" y="285750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i="1">
                <a:solidFill>
                  <a:srgbClr val="7030A0"/>
                </a:solidFill>
              </a:rPr>
              <a:t>Выберите вопрос.</a:t>
            </a:r>
          </a:p>
        </p:txBody>
      </p:sp>
      <p:pic>
        <p:nvPicPr>
          <p:cNvPr id="47107" name="Picture 9" descr="158728_image_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8208962" cy="54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Box 7"/>
          <p:cNvSpPr txBox="1">
            <a:spLocks noChangeArrowheads="1"/>
          </p:cNvSpPr>
          <p:nvPr/>
        </p:nvSpPr>
        <p:spPr bwMode="auto">
          <a:xfrm>
            <a:off x="857250" y="2286000"/>
            <a:ext cx="1071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3" action="ppaction://hlinksldjump"/>
              </a:rPr>
              <a:t>100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09" name="TextBox 8"/>
          <p:cNvSpPr txBox="1">
            <a:spLocks noChangeArrowheads="1"/>
          </p:cNvSpPr>
          <p:nvPr/>
        </p:nvSpPr>
        <p:spPr bwMode="auto">
          <a:xfrm>
            <a:off x="2286000" y="2286000"/>
            <a:ext cx="1428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4" action="ppaction://hlinksldjump"/>
              </a:rPr>
              <a:t>200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0" name="TextBox 9"/>
          <p:cNvSpPr txBox="1">
            <a:spLocks noChangeArrowheads="1"/>
          </p:cNvSpPr>
          <p:nvPr/>
        </p:nvSpPr>
        <p:spPr bwMode="auto">
          <a:xfrm>
            <a:off x="3714750" y="2286000"/>
            <a:ext cx="1285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5" action="ppaction://hlinksldjump"/>
              </a:rPr>
              <a:t>300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1" name="TextBox 10"/>
          <p:cNvSpPr txBox="1">
            <a:spLocks noChangeArrowheads="1"/>
          </p:cNvSpPr>
          <p:nvPr/>
        </p:nvSpPr>
        <p:spPr bwMode="auto">
          <a:xfrm>
            <a:off x="5500688" y="2357438"/>
            <a:ext cx="16430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6" action="ppaction://hlinksldjump"/>
              </a:rPr>
              <a:t>400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2" name="TextBox 12"/>
          <p:cNvSpPr txBox="1">
            <a:spLocks noChangeArrowheads="1"/>
          </p:cNvSpPr>
          <p:nvPr/>
        </p:nvSpPr>
        <p:spPr bwMode="auto">
          <a:xfrm>
            <a:off x="2857500" y="3786188"/>
            <a:ext cx="1500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7" action="ppaction://hlinksldjump"/>
              </a:rPr>
              <a:t>600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3" name="TextBox 13"/>
          <p:cNvSpPr txBox="1">
            <a:spLocks noChangeArrowheads="1"/>
          </p:cNvSpPr>
          <p:nvPr/>
        </p:nvSpPr>
        <p:spPr bwMode="auto">
          <a:xfrm>
            <a:off x="4643438" y="3786188"/>
            <a:ext cx="142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8" action="ppaction://hlinksldjump"/>
              </a:rPr>
              <a:t>700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4" name="TextBox 14"/>
          <p:cNvSpPr txBox="1">
            <a:spLocks noChangeArrowheads="1"/>
          </p:cNvSpPr>
          <p:nvPr/>
        </p:nvSpPr>
        <p:spPr bwMode="auto">
          <a:xfrm>
            <a:off x="6357938" y="3929063"/>
            <a:ext cx="1357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hlinkClick r:id="rId9" action="ppaction://hlinksldjump"/>
              </a:rPr>
              <a:t>800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7115" name="TextBox 16">
            <a:hlinkClick r:id="rId10" action="ppaction://hlinksldjump"/>
          </p:cNvPr>
          <p:cNvSpPr txBox="1">
            <a:spLocks noChangeArrowheads="1"/>
          </p:cNvSpPr>
          <p:nvPr/>
        </p:nvSpPr>
        <p:spPr bwMode="auto">
          <a:xfrm>
            <a:off x="1000125" y="3714750"/>
            <a:ext cx="1571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u="sng" dirty="0" smtClean="0">
                <a:solidFill>
                  <a:schemeClr val="accent1"/>
                </a:solidFill>
                <a:hlinkClick r:id="rId11" action="ppaction://hlinksldjump"/>
              </a:rPr>
              <a:t>500</a:t>
            </a:r>
            <a:endParaRPr lang="ru-RU" sz="3600" u="sng" dirty="0">
              <a:solidFill>
                <a:schemeClr val="accent1"/>
              </a:solidFill>
            </a:endParaRPr>
          </a:p>
        </p:txBody>
      </p:sp>
      <p:sp>
        <p:nvSpPr>
          <p:cNvPr id="18" name="Стрелка вниз 17">
            <a:hlinkClick r:id="rId10" action="ppaction://hlinksldjump"/>
          </p:cNvPr>
          <p:cNvSpPr/>
          <p:nvPr/>
        </p:nvSpPr>
        <p:spPr>
          <a:xfrm>
            <a:off x="7500938" y="5572125"/>
            <a:ext cx="64293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341" y="2754"/>
            <a:chExt cx="9540" cy="63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41" y="2756"/>
              <a:ext cx="9540" cy="6308"/>
              <a:chOff x="1521" y="1674"/>
              <a:chExt cx="9540" cy="6840"/>
            </a:xfrm>
          </p:grpSpPr>
          <p:sp>
            <p:nvSpPr>
              <p:cNvPr id="19511" name="Rectangle 6"/>
              <p:cNvSpPr>
                <a:spLocks noChangeArrowheads="1"/>
              </p:cNvSpPr>
              <p:nvPr/>
            </p:nvSpPr>
            <p:spPr bwMode="auto">
              <a:xfrm rot="5400000">
                <a:off x="6201" y="-3006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12" name="Rectangle 7"/>
              <p:cNvSpPr>
                <a:spLocks noChangeArrowheads="1"/>
              </p:cNvSpPr>
              <p:nvPr/>
            </p:nvSpPr>
            <p:spPr bwMode="auto">
              <a:xfrm rot="5400000">
                <a:off x="6201" y="3654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13" name="Rectangle 8"/>
              <p:cNvSpPr>
                <a:spLocks noChangeArrowheads="1"/>
              </p:cNvSpPr>
              <p:nvPr/>
            </p:nvSpPr>
            <p:spPr bwMode="auto">
              <a:xfrm>
                <a:off x="152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14" name="Rectangle 9"/>
              <p:cNvSpPr>
                <a:spLocks noChangeArrowheads="1"/>
              </p:cNvSpPr>
              <p:nvPr/>
            </p:nvSpPr>
            <p:spPr bwMode="auto">
              <a:xfrm>
                <a:off x="1088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9981" y="2736"/>
              <a:ext cx="900" cy="1491"/>
              <a:chOff x="9517" y="773"/>
              <a:chExt cx="1581" cy="1770"/>
            </a:xfrm>
          </p:grpSpPr>
          <p:sp>
            <p:nvSpPr>
              <p:cNvPr id="19506" name="Freeform 11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7" name="Freeform 12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8" name="Freeform 13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9" name="Rectangle 14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10" name="Freeform 15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flipH="1">
              <a:off x="1341" y="2754"/>
              <a:ext cx="900" cy="1659"/>
              <a:chOff x="9517" y="773"/>
              <a:chExt cx="1581" cy="1770"/>
            </a:xfrm>
          </p:grpSpPr>
          <p:sp>
            <p:nvSpPr>
              <p:cNvPr id="19501" name="Freeform 17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2" name="Freeform 18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3" name="Freeform 19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4" name="Rectangle 20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5" name="Freeform 21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 flipV="1">
              <a:off x="9981" y="7581"/>
              <a:ext cx="900" cy="1491"/>
              <a:chOff x="9517" y="773"/>
              <a:chExt cx="1581" cy="1770"/>
            </a:xfrm>
          </p:grpSpPr>
          <p:sp>
            <p:nvSpPr>
              <p:cNvPr id="19496" name="Freeform 23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7" name="Freeform 24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8" name="Freeform 25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9" name="Rectangle 26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500" name="Freeform 27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flipH="1" flipV="1">
              <a:off x="1341" y="7581"/>
              <a:ext cx="900" cy="1491"/>
              <a:chOff x="9517" y="773"/>
              <a:chExt cx="1581" cy="1770"/>
            </a:xfrm>
          </p:grpSpPr>
          <p:sp>
            <p:nvSpPr>
              <p:cNvPr id="19491" name="Freeform 29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2" name="Freeform 30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3" name="Freeform 31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4" name="Rectangle 32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19495" name="Freeform 33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sp>
        <p:nvSpPr>
          <p:cNvPr id="34" name="Овал 33"/>
          <p:cNvSpPr/>
          <p:nvPr/>
        </p:nvSpPr>
        <p:spPr>
          <a:xfrm>
            <a:off x="1785938" y="642938"/>
            <a:ext cx="5572125" cy="2357437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charset="0"/>
              </a:rPr>
              <a:t>Вопрос на 100</a:t>
            </a:r>
            <a:endParaRPr lang="ru-RU" sz="2800" b="1" dirty="0">
              <a:solidFill>
                <a:srgbClr val="0000FF"/>
              </a:solidFill>
              <a:latin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Назовите наибольшую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из предложенных единиц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измерения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информации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4375" y="3643313"/>
            <a:ext cx="2357438" cy="92868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А) байт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72188" y="5143500"/>
            <a:ext cx="2357437" cy="9286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Г) мегабайт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14375" y="5143500"/>
            <a:ext cx="2357438" cy="9286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В) килобайт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072188" y="3643313"/>
            <a:ext cx="2357437" cy="92868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Б) бит</a:t>
            </a:r>
          </a:p>
        </p:txBody>
      </p:sp>
      <p:cxnSp>
        <p:nvCxnSpPr>
          <p:cNvPr id="40" name="Прямая соединительная линия 39"/>
          <p:cNvCxnSpPr>
            <a:stCxn id="0" idx="2"/>
          </p:cNvCxnSpPr>
          <p:nvPr/>
        </p:nvCxnSpPr>
        <p:spPr>
          <a:xfrm rot="10800000" flipV="1">
            <a:off x="714375" y="1820863"/>
            <a:ext cx="1071563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0" idx="6"/>
          </p:cNvCxnSpPr>
          <p:nvPr/>
        </p:nvCxnSpPr>
        <p:spPr>
          <a:xfrm>
            <a:off x="7358063" y="1820863"/>
            <a:ext cx="1071562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427832" y="48585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8144669" y="4858544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071813" y="6072188"/>
            <a:ext cx="30718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0" idx="3"/>
          </p:cNvCxnSpPr>
          <p:nvPr/>
        </p:nvCxnSpPr>
        <p:spPr>
          <a:xfrm rot="5400000">
            <a:off x="1843088" y="2884488"/>
            <a:ext cx="987425" cy="530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0" idx="5"/>
          </p:cNvCxnSpPr>
          <p:nvPr/>
        </p:nvCxnSpPr>
        <p:spPr>
          <a:xfrm rot="16200000" flipH="1">
            <a:off x="6349206" y="2848770"/>
            <a:ext cx="987425" cy="601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 вправо 47">
            <a:hlinkClick r:id="rId2" action="ppaction://hlinksldjump"/>
          </p:cNvPr>
          <p:cNvSpPr/>
          <p:nvPr/>
        </p:nvSpPr>
        <p:spPr>
          <a:xfrm>
            <a:off x="6500826" y="6215082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341" y="2754"/>
            <a:chExt cx="9540" cy="63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41" y="2756"/>
              <a:ext cx="9540" cy="6308"/>
              <a:chOff x="1521" y="1674"/>
              <a:chExt cx="9540" cy="6840"/>
            </a:xfrm>
          </p:grpSpPr>
          <p:sp>
            <p:nvSpPr>
              <p:cNvPr id="20523" name="Rectangle 6"/>
              <p:cNvSpPr>
                <a:spLocks noChangeArrowheads="1"/>
              </p:cNvSpPr>
              <p:nvPr/>
            </p:nvSpPr>
            <p:spPr bwMode="auto">
              <a:xfrm rot="5400000">
                <a:off x="6201" y="-3006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4" name="Rectangle 7"/>
              <p:cNvSpPr>
                <a:spLocks noChangeArrowheads="1"/>
              </p:cNvSpPr>
              <p:nvPr/>
            </p:nvSpPr>
            <p:spPr bwMode="auto">
              <a:xfrm rot="5400000">
                <a:off x="6201" y="3654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5" name="Rectangle 8"/>
              <p:cNvSpPr>
                <a:spLocks noChangeArrowheads="1"/>
              </p:cNvSpPr>
              <p:nvPr/>
            </p:nvSpPr>
            <p:spPr bwMode="auto">
              <a:xfrm>
                <a:off x="152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6" name="Rectangle 9"/>
              <p:cNvSpPr>
                <a:spLocks noChangeArrowheads="1"/>
              </p:cNvSpPr>
              <p:nvPr/>
            </p:nvSpPr>
            <p:spPr bwMode="auto">
              <a:xfrm>
                <a:off x="1088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9981" y="2736"/>
              <a:ext cx="900" cy="1491"/>
              <a:chOff x="9517" y="773"/>
              <a:chExt cx="1581" cy="1770"/>
            </a:xfrm>
          </p:grpSpPr>
          <p:sp>
            <p:nvSpPr>
              <p:cNvPr id="20518" name="Freeform 11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9" name="Freeform 12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0" name="Freeform 13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1" name="Rectangle 14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22" name="Freeform 15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flipH="1">
              <a:off x="1341" y="2754"/>
              <a:ext cx="900" cy="1659"/>
              <a:chOff x="9517" y="773"/>
              <a:chExt cx="1581" cy="1770"/>
            </a:xfrm>
          </p:grpSpPr>
          <p:sp>
            <p:nvSpPr>
              <p:cNvPr id="20513" name="Freeform 17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4" name="Freeform 18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5" name="Freeform 19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6" name="Rectangle 20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7" name="Freeform 21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 flipV="1">
              <a:off x="9981" y="7581"/>
              <a:ext cx="900" cy="1491"/>
              <a:chOff x="9517" y="773"/>
              <a:chExt cx="1581" cy="1770"/>
            </a:xfrm>
          </p:grpSpPr>
          <p:sp>
            <p:nvSpPr>
              <p:cNvPr id="20508" name="Freeform 23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09" name="Freeform 24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0" name="Freeform 25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1" name="Rectangle 26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12" name="Freeform 27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flipH="1" flipV="1">
              <a:off x="1341" y="7581"/>
              <a:ext cx="900" cy="1491"/>
              <a:chOff x="9517" y="773"/>
              <a:chExt cx="1581" cy="1770"/>
            </a:xfrm>
          </p:grpSpPr>
          <p:sp>
            <p:nvSpPr>
              <p:cNvPr id="20503" name="Freeform 29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04" name="Freeform 30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05" name="Freeform 31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06" name="Rectangle 32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0507" name="Freeform 33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sp>
        <p:nvSpPr>
          <p:cNvPr id="34" name="Овал 33"/>
          <p:cNvSpPr/>
          <p:nvPr/>
        </p:nvSpPr>
        <p:spPr>
          <a:xfrm>
            <a:off x="1785938" y="642938"/>
            <a:ext cx="5572125" cy="23574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charset="0"/>
              </a:rPr>
              <a:t>Вопрос на </a:t>
            </a:r>
            <a:r>
              <a:rPr lang="ru-RU" sz="2000" b="1" dirty="0" smtClean="0">
                <a:solidFill>
                  <a:srgbClr val="0000FF"/>
                </a:solidFill>
                <a:latin typeface="Arial" charset="0"/>
              </a:rPr>
              <a:t>200</a:t>
            </a:r>
            <a:endParaRPr lang="ru-RU" sz="2800" b="1" dirty="0">
              <a:solidFill>
                <a:srgbClr val="0000FF"/>
              </a:solidFill>
              <a:latin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Расположите в порядке возрастания единицы измерения информации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14375" y="3643313"/>
            <a:ext cx="2357438" cy="9286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А) байт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72188" y="5143500"/>
            <a:ext cx="2357437" cy="928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Г) мегабайт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14375" y="5143500"/>
            <a:ext cx="2357438" cy="928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В) килобайт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072188" y="3643313"/>
            <a:ext cx="2357437" cy="9286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Б) бит</a:t>
            </a:r>
          </a:p>
        </p:txBody>
      </p:sp>
      <p:cxnSp>
        <p:nvCxnSpPr>
          <p:cNvPr id="40" name="Прямая соединительная линия 39"/>
          <p:cNvCxnSpPr>
            <a:stCxn id="34" idx="2"/>
          </p:cNvCxnSpPr>
          <p:nvPr/>
        </p:nvCxnSpPr>
        <p:spPr>
          <a:xfrm rot="10800000" flipV="1">
            <a:off x="714375" y="1820863"/>
            <a:ext cx="1071563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34" idx="6"/>
          </p:cNvCxnSpPr>
          <p:nvPr/>
        </p:nvCxnSpPr>
        <p:spPr>
          <a:xfrm>
            <a:off x="7358063" y="1820863"/>
            <a:ext cx="1071562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427832" y="48585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8144669" y="4858544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071813" y="6072188"/>
            <a:ext cx="30718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4" idx="3"/>
          </p:cNvCxnSpPr>
          <p:nvPr/>
        </p:nvCxnSpPr>
        <p:spPr>
          <a:xfrm rot="5400000">
            <a:off x="1843088" y="2884488"/>
            <a:ext cx="987425" cy="530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4" idx="5"/>
          </p:cNvCxnSpPr>
          <p:nvPr/>
        </p:nvCxnSpPr>
        <p:spPr>
          <a:xfrm rot="16200000" flipH="1">
            <a:off x="6349206" y="2848770"/>
            <a:ext cx="987425" cy="601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 вправо 47">
            <a:hlinkClick r:id="rId2" action="ppaction://hlinksldjump"/>
          </p:cNvPr>
          <p:cNvSpPr/>
          <p:nvPr/>
        </p:nvSpPr>
        <p:spPr>
          <a:xfrm>
            <a:off x="6643702" y="6143644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37835E-6 L -0.65521 0.006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37835E-6 L 0.15921 0.006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3728E-6 L 0.37969 -0.212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" y="-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3728E-6 L 0.04566 -0.2123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341" y="2754"/>
            <a:chExt cx="9540" cy="63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41" y="2756"/>
              <a:ext cx="9540" cy="6308"/>
              <a:chOff x="1521" y="1674"/>
              <a:chExt cx="9540" cy="6840"/>
            </a:xfrm>
          </p:grpSpPr>
          <p:sp>
            <p:nvSpPr>
              <p:cNvPr id="25642" name="Rectangle 6"/>
              <p:cNvSpPr>
                <a:spLocks noChangeArrowheads="1"/>
              </p:cNvSpPr>
              <p:nvPr/>
            </p:nvSpPr>
            <p:spPr bwMode="auto">
              <a:xfrm rot="5400000">
                <a:off x="6201" y="-3006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43" name="Rectangle 7"/>
              <p:cNvSpPr>
                <a:spLocks noChangeArrowheads="1"/>
              </p:cNvSpPr>
              <p:nvPr/>
            </p:nvSpPr>
            <p:spPr bwMode="auto">
              <a:xfrm rot="5400000">
                <a:off x="6201" y="3654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44" name="Rectangle 8"/>
              <p:cNvSpPr>
                <a:spLocks noChangeArrowheads="1"/>
              </p:cNvSpPr>
              <p:nvPr/>
            </p:nvSpPr>
            <p:spPr bwMode="auto">
              <a:xfrm>
                <a:off x="152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45" name="Rectangle 9"/>
              <p:cNvSpPr>
                <a:spLocks noChangeArrowheads="1"/>
              </p:cNvSpPr>
              <p:nvPr/>
            </p:nvSpPr>
            <p:spPr bwMode="auto">
              <a:xfrm>
                <a:off x="1088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9981" y="2736"/>
              <a:ext cx="900" cy="1491"/>
              <a:chOff x="9517" y="773"/>
              <a:chExt cx="1581" cy="1770"/>
            </a:xfrm>
          </p:grpSpPr>
          <p:sp>
            <p:nvSpPr>
              <p:cNvPr id="25637" name="Freeform 11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8" name="Freeform 12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9" name="Freeform 13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40" name="Rectangle 14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41" name="Freeform 15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flipH="1">
              <a:off x="1341" y="2754"/>
              <a:ext cx="900" cy="1659"/>
              <a:chOff x="9517" y="773"/>
              <a:chExt cx="1581" cy="1770"/>
            </a:xfrm>
          </p:grpSpPr>
          <p:sp>
            <p:nvSpPr>
              <p:cNvPr id="25632" name="Freeform 17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3" name="Freeform 18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4" name="Freeform 19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5" name="Rectangle 20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6" name="Freeform 21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 flipV="1">
              <a:off x="9981" y="7581"/>
              <a:ext cx="900" cy="1491"/>
              <a:chOff x="9517" y="773"/>
              <a:chExt cx="1581" cy="1770"/>
            </a:xfrm>
          </p:grpSpPr>
          <p:sp>
            <p:nvSpPr>
              <p:cNvPr id="25627" name="Freeform 23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8" name="Freeform 24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9" name="Freeform 25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0" name="Rectangle 26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31" name="Freeform 27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flipH="1" flipV="1">
              <a:off x="1341" y="7581"/>
              <a:ext cx="900" cy="1491"/>
              <a:chOff x="9517" y="773"/>
              <a:chExt cx="1581" cy="1770"/>
            </a:xfrm>
          </p:grpSpPr>
          <p:sp>
            <p:nvSpPr>
              <p:cNvPr id="25622" name="Freeform 29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3" name="Freeform 30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4" name="Freeform 31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5" name="Rectangle 32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5626" name="Freeform 33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sp>
        <p:nvSpPr>
          <p:cNvPr id="34" name="Овал 33"/>
          <p:cNvSpPr/>
          <p:nvPr/>
        </p:nvSpPr>
        <p:spPr>
          <a:xfrm>
            <a:off x="1785938" y="642938"/>
            <a:ext cx="5572125" cy="23574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charset="0"/>
              </a:rPr>
              <a:t>Вопрос на </a:t>
            </a:r>
            <a:r>
              <a:rPr lang="ru-RU" sz="2000" b="1" dirty="0" smtClean="0">
                <a:solidFill>
                  <a:srgbClr val="0000FF"/>
                </a:solidFill>
                <a:latin typeface="Arial" charset="0"/>
              </a:rPr>
              <a:t>300</a:t>
            </a:r>
            <a:endParaRPr lang="ru-RU" sz="2000" b="1" dirty="0">
              <a:solidFill>
                <a:srgbClr val="0000FF"/>
              </a:solidFill>
              <a:latin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FF00"/>
                </a:solidFill>
                <a:latin typeface="Arial" charset="0"/>
              </a:rPr>
              <a:t>Заполните пропуски числами</a:t>
            </a:r>
            <a:endParaRPr lang="ru-RU" sz="28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28625" y="3643313"/>
            <a:ext cx="8286750" cy="15001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___ Гбайт = 1536 Мбайт = </a:t>
            </a:r>
            <a:r>
              <a:rPr lang="ru-RU" sz="3600" dirty="0" err="1"/>
              <a:t>_______Кбайт</a:t>
            </a:r>
            <a:endParaRPr lang="ru-RU" sz="3600" dirty="0"/>
          </a:p>
        </p:txBody>
      </p:sp>
      <p:cxnSp>
        <p:nvCxnSpPr>
          <p:cNvPr id="40" name="Прямая соединительная линия 39"/>
          <p:cNvCxnSpPr>
            <a:stCxn id="34" idx="2"/>
          </p:cNvCxnSpPr>
          <p:nvPr/>
        </p:nvCxnSpPr>
        <p:spPr>
          <a:xfrm rot="10800000" flipV="1">
            <a:off x="500063" y="1820863"/>
            <a:ext cx="1285875" cy="1751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34" idx="6"/>
          </p:cNvCxnSpPr>
          <p:nvPr/>
        </p:nvCxnSpPr>
        <p:spPr>
          <a:xfrm>
            <a:off x="7358063" y="1822450"/>
            <a:ext cx="1357312" cy="1820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427832" y="48585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8144669" y="4858544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071813" y="6072188"/>
            <a:ext cx="30718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4" idx="3"/>
          </p:cNvCxnSpPr>
          <p:nvPr/>
        </p:nvCxnSpPr>
        <p:spPr>
          <a:xfrm rot="5400000">
            <a:off x="1843088" y="2884488"/>
            <a:ext cx="987425" cy="530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4" idx="5"/>
          </p:cNvCxnSpPr>
          <p:nvPr/>
        </p:nvCxnSpPr>
        <p:spPr>
          <a:xfrm rot="16200000" flipH="1">
            <a:off x="6349206" y="2848770"/>
            <a:ext cx="987425" cy="601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57158" y="3786190"/>
            <a:ext cx="11464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1,5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643570" y="4071942"/>
            <a:ext cx="15872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1572864</a:t>
            </a:r>
          </a:p>
        </p:txBody>
      </p:sp>
      <p:sp>
        <p:nvSpPr>
          <p:cNvPr id="48" name="Стрелка вправо 47">
            <a:hlinkClick r:id="rId2" action="ppaction://hlinksldjump"/>
          </p:cNvPr>
          <p:cNvSpPr/>
          <p:nvPr/>
        </p:nvSpPr>
        <p:spPr>
          <a:xfrm>
            <a:off x="6786578" y="6072206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341" y="2754"/>
            <a:chExt cx="9540" cy="63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41" y="2756"/>
              <a:ext cx="9540" cy="6308"/>
              <a:chOff x="1521" y="1674"/>
              <a:chExt cx="9540" cy="6840"/>
            </a:xfrm>
          </p:grpSpPr>
          <p:sp>
            <p:nvSpPr>
              <p:cNvPr id="26666" name="Rectangle 6"/>
              <p:cNvSpPr>
                <a:spLocks noChangeArrowheads="1"/>
              </p:cNvSpPr>
              <p:nvPr/>
            </p:nvSpPr>
            <p:spPr bwMode="auto">
              <a:xfrm rot="5400000">
                <a:off x="6201" y="-3006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7" name="Rectangle 7"/>
              <p:cNvSpPr>
                <a:spLocks noChangeArrowheads="1"/>
              </p:cNvSpPr>
              <p:nvPr/>
            </p:nvSpPr>
            <p:spPr bwMode="auto">
              <a:xfrm rot="5400000">
                <a:off x="6201" y="3654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8" name="Rectangle 8"/>
              <p:cNvSpPr>
                <a:spLocks noChangeArrowheads="1"/>
              </p:cNvSpPr>
              <p:nvPr/>
            </p:nvSpPr>
            <p:spPr bwMode="auto">
              <a:xfrm>
                <a:off x="152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9" name="Rectangle 9"/>
              <p:cNvSpPr>
                <a:spLocks noChangeArrowheads="1"/>
              </p:cNvSpPr>
              <p:nvPr/>
            </p:nvSpPr>
            <p:spPr bwMode="auto">
              <a:xfrm>
                <a:off x="1088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9981" y="2736"/>
              <a:ext cx="900" cy="1491"/>
              <a:chOff x="9517" y="773"/>
              <a:chExt cx="1581" cy="1770"/>
            </a:xfrm>
          </p:grpSpPr>
          <p:sp>
            <p:nvSpPr>
              <p:cNvPr id="26661" name="Freeform 11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2" name="Freeform 12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3" name="Freeform 13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4" name="Rectangle 14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5" name="Freeform 15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flipH="1">
              <a:off x="1341" y="2754"/>
              <a:ext cx="900" cy="1659"/>
              <a:chOff x="9517" y="773"/>
              <a:chExt cx="1581" cy="1770"/>
            </a:xfrm>
          </p:grpSpPr>
          <p:sp>
            <p:nvSpPr>
              <p:cNvPr id="26656" name="Freeform 17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7" name="Freeform 18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8" name="Freeform 19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9" name="Rectangle 20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60" name="Freeform 21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 flipV="1">
              <a:off x="9981" y="7581"/>
              <a:ext cx="900" cy="1491"/>
              <a:chOff x="9517" y="773"/>
              <a:chExt cx="1581" cy="1770"/>
            </a:xfrm>
          </p:grpSpPr>
          <p:sp>
            <p:nvSpPr>
              <p:cNvPr id="26651" name="Freeform 23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2" name="Freeform 24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3" name="Freeform 25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4" name="Rectangle 26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5" name="Freeform 27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flipH="1" flipV="1">
              <a:off x="1341" y="7581"/>
              <a:ext cx="900" cy="1491"/>
              <a:chOff x="9517" y="773"/>
              <a:chExt cx="1581" cy="1770"/>
            </a:xfrm>
          </p:grpSpPr>
          <p:sp>
            <p:nvSpPr>
              <p:cNvPr id="26646" name="Freeform 29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47" name="Freeform 30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48" name="Freeform 31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49" name="Rectangle 32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6650" name="Freeform 33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sp>
        <p:nvSpPr>
          <p:cNvPr id="34" name="Овал 33"/>
          <p:cNvSpPr/>
          <p:nvPr/>
        </p:nvSpPr>
        <p:spPr>
          <a:xfrm>
            <a:off x="1785938" y="642938"/>
            <a:ext cx="5572125" cy="23574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charset="0"/>
              </a:rPr>
              <a:t>Вопрос на </a:t>
            </a:r>
            <a:r>
              <a:rPr lang="ru-RU" sz="2000" b="1" dirty="0" smtClean="0">
                <a:solidFill>
                  <a:srgbClr val="0000FF"/>
                </a:solidFill>
                <a:latin typeface="Arial" charset="0"/>
              </a:rPr>
              <a:t>400</a:t>
            </a:r>
            <a:endParaRPr lang="ru-RU" sz="2000" b="1" dirty="0">
              <a:solidFill>
                <a:srgbClr val="0000FF"/>
              </a:solidFill>
              <a:latin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FF00"/>
                </a:solidFill>
                <a:latin typeface="Arial" charset="0"/>
              </a:rPr>
              <a:t>Заполните пропуски числами</a:t>
            </a:r>
            <a:endParaRPr lang="ru-RU" sz="2800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4375" y="3643313"/>
            <a:ext cx="7715250" cy="157162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________ бит = 3584байт = ____ Кбайт</a:t>
            </a:r>
          </a:p>
        </p:txBody>
      </p:sp>
      <p:cxnSp>
        <p:nvCxnSpPr>
          <p:cNvPr id="40" name="Прямая соединительная линия 39"/>
          <p:cNvCxnSpPr>
            <a:stCxn id="34" idx="2"/>
          </p:cNvCxnSpPr>
          <p:nvPr/>
        </p:nvCxnSpPr>
        <p:spPr>
          <a:xfrm rot="10800000" flipV="1">
            <a:off x="714375" y="1820863"/>
            <a:ext cx="1071563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34" idx="6"/>
          </p:cNvCxnSpPr>
          <p:nvPr/>
        </p:nvCxnSpPr>
        <p:spPr>
          <a:xfrm>
            <a:off x="7358063" y="1820863"/>
            <a:ext cx="1071562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427832" y="48585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8144669" y="4858544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071813" y="6072188"/>
            <a:ext cx="30718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4" idx="3"/>
          </p:cNvCxnSpPr>
          <p:nvPr/>
        </p:nvCxnSpPr>
        <p:spPr>
          <a:xfrm rot="5400000">
            <a:off x="1843088" y="2884488"/>
            <a:ext cx="987425" cy="530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4" idx="5"/>
          </p:cNvCxnSpPr>
          <p:nvPr/>
        </p:nvCxnSpPr>
        <p:spPr>
          <a:xfrm rot="16200000" flipH="1">
            <a:off x="6349206" y="2848770"/>
            <a:ext cx="987425" cy="601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714348" y="3857628"/>
            <a:ext cx="210827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28672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857884" y="3857628"/>
            <a:ext cx="153711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3,5</a:t>
            </a:r>
          </a:p>
        </p:txBody>
      </p:sp>
      <p:sp>
        <p:nvSpPr>
          <p:cNvPr id="48" name="Стрелка вправо 47">
            <a:hlinkClick r:id="rId2" action="ppaction://hlinksldjump"/>
          </p:cNvPr>
          <p:cNvSpPr/>
          <p:nvPr/>
        </p:nvSpPr>
        <p:spPr>
          <a:xfrm>
            <a:off x="6786578" y="6143644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341" y="2754"/>
            <a:chExt cx="9540" cy="630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341" y="2756"/>
              <a:ext cx="9540" cy="6308"/>
              <a:chOff x="1521" y="1674"/>
              <a:chExt cx="9540" cy="6840"/>
            </a:xfrm>
          </p:grpSpPr>
          <p:sp>
            <p:nvSpPr>
              <p:cNvPr id="21547" name="Rectangle 6"/>
              <p:cNvSpPr>
                <a:spLocks noChangeArrowheads="1"/>
              </p:cNvSpPr>
              <p:nvPr/>
            </p:nvSpPr>
            <p:spPr bwMode="auto">
              <a:xfrm rot="5400000">
                <a:off x="6201" y="-3006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8" name="Rectangle 7"/>
              <p:cNvSpPr>
                <a:spLocks noChangeArrowheads="1"/>
              </p:cNvSpPr>
              <p:nvPr/>
            </p:nvSpPr>
            <p:spPr bwMode="auto">
              <a:xfrm rot="5400000">
                <a:off x="6201" y="3654"/>
                <a:ext cx="180" cy="95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9" name="Rectangle 8"/>
              <p:cNvSpPr>
                <a:spLocks noChangeArrowheads="1"/>
              </p:cNvSpPr>
              <p:nvPr/>
            </p:nvSpPr>
            <p:spPr bwMode="auto">
              <a:xfrm>
                <a:off x="152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50" name="Rectangle 9"/>
              <p:cNvSpPr>
                <a:spLocks noChangeArrowheads="1"/>
              </p:cNvSpPr>
              <p:nvPr/>
            </p:nvSpPr>
            <p:spPr bwMode="auto">
              <a:xfrm>
                <a:off x="10881" y="1674"/>
                <a:ext cx="180" cy="6840"/>
              </a:xfrm>
              <a:prstGeom prst="rect">
                <a:avLst/>
              </a:prstGeom>
              <a:solidFill>
                <a:srgbClr val="FFC000"/>
              </a:solidFill>
              <a:ln w="952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9981" y="2736"/>
              <a:ext cx="900" cy="1491"/>
              <a:chOff x="9517" y="773"/>
              <a:chExt cx="1581" cy="1770"/>
            </a:xfrm>
          </p:grpSpPr>
          <p:sp>
            <p:nvSpPr>
              <p:cNvPr id="21542" name="Freeform 11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3" name="Freeform 12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4" name="Freeform 13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5" name="Rectangle 14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6" name="Freeform 15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 flipH="1">
              <a:off x="1341" y="2754"/>
              <a:ext cx="900" cy="1659"/>
              <a:chOff x="9517" y="773"/>
              <a:chExt cx="1581" cy="1770"/>
            </a:xfrm>
          </p:grpSpPr>
          <p:sp>
            <p:nvSpPr>
              <p:cNvPr id="21537" name="Freeform 17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8" name="Freeform 18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9" name="Freeform 19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0" name="Rectangle 20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41" name="Freeform 21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 flipV="1">
              <a:off x="9981" y="7581"/>
              <a:ext cx="900" cy="1491"/>
              <a:chOff x="9517" y="773"/>
              <a:chExt cx="1581" cy="1770"/>
            </a:xfrm>
          </p:grpSpPr>
          <p:sp>
            <p:nvSpPr>
              <p:cNvPr id="21532" name="Freeform 23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3" name="Freeform 24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4" name="Freeform 25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5" name="Rectangle 26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6" name="Freeform 27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 flipH="1" flipV="1">
              <a:off x="1341" y="7581"/>
              <a:ext cx="900" cy="1491"/>
              <a:chOff x="9517" y="773"/>
              <a:chExt cx="1581" cy="1770"/>
            </a:xfrm>
          </p:grpSpPr>
          <p:sp>
            <p:nvSpPr>
              <p:cNvPr id="21527" name="Freeform 29"/>
              <p:cNvSpPr>
                <a:spLocks/>
              </p:cNvSpPr>
              <p:nvPr/>
            </p:nvSpPr>
            <p:spPr bwMode="auto">
              <a:xfrm>
                <a:off x="10251" y="1044"/>
                <a:ext cx="635" cy="686"/>
              </a:xfrm>
              <a:custGeom>
                <a:avLst/>
                <a:gdLst>
                  <a:gd name="T0" fmla="*/ 537 w 635"/>
                  <a:gd name="T1" fmla="*/ 112 h 686"/>
                  <a:gd name="T2" fmla="*/ 635 w 635"/>
                  <a:gd name="T3" fmla="*/ 0 h 686"/>
                  <a:gd name="T4" fmla="*/ 635 w 635"/>
                  <a:gd name="T5" fmla="*/ 686 h 686"/>
                  <a:gd name="T6" fmla="*/ 0 w 635"/>
                  <a:gd name="T7" fmla="*/ 686 h 686"/>
                  <a:gd name="T8" fmla="*/ 0 w 635"/>
                  <a:gd name="T9" fmla="*/ 0 h 686"/>
                  <a:gd name="T10" fmla="*/ 635 w 635"/>
                  <a:gd name="T11" fmla="*/ 0 h 686"/>
                  <a:gd name="T12" fmla="*/ 537 w 635"/>
                  <a:gd name="T13" fmla="*/ 128 h 686"/>
                  <a:gd name="T14" fmla="*/ 97 w 635"/>
                  <a:gd name="T15" fmla="*/ 128 h 686"/>
                  <a:gd name="T16" fmla="*/ 97 w 635"/>
                  <a:gd name="T17" fmla="*/ 574 h 686"/>
                  <a:gd name="T18" fmla="*/ 537 w 635"/>
                  <a:gd name="T19" fmla="*/ 574 h 686"/>
                  <a:gd name="T20" fmla="*/ 537 w 635"/>
                  <a:gd name="T21" fmla="*/ 112 h 6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35"/>
                  <a:gd name="T34" fmla="*/ 0 h 686"/>
                  <a:gd name="T35" fmla="*/ 635 w 635"/>
                  <a:gd name="T36" fmla="*/ 686 h 6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35" h="686">
                    <a:moveTo>
                      <a:pt x="537" y="112"/>
                    </a:moveTo>
                    <a:lnTo>
                      <a:pt x="635" y="0"/>
                    </a:lnTo>
                    <a:lnTo>
                      <a:pt x="635" y="686"/>
                    </a:lnTo>
                    <a:lnTo>
                      <a:pt x="0" y="686"/>
                    </a:lnTo>
                    <a:lnTo>
                      <a:pt x="0" y="0"/>
                    </a:lnTo>
                    <a:lnTo>
                      <a:pt x="635" y="0"/>
                    </a:lnTo>
                    <a:lnTo>
                      <a:pt x="537" y="128"/>
                    </a:lnTo>
                    <a:lnTo>
                      <a:pt x="97" y="128"/>
                    </a:lnTo>
                    <a:lnTo>
                      <a:pt x="97" y="574"/>
                    </a:lnTo>
                    <a:lnTo>
                      <a:pt x="537" y="574"/>
                    </a:lnTo>
                    <a:lnTo>
                      <a:pt x="537" y="11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28" name="Freeform 30"/>
              <p:cNvSpPr>
                <a:spLocks/>
              </p:cNvSpPr>
              <p:nvPr/>
            </p:nvSpPr>
            <p:spPr bwMode="auto">
              <a:xfrm>
                <a:off x="10495" y="789"/>
                <a:ext cx="603" cy="670"/>
              </a:xfrm>
              <a:custGeom>
                <a:avLst/>
                <a:gdLst>
                  <a:gd name="T0" fmla="*/ 603 w 603"/>
                  <a:gd name="T1" fmla="*/ 0 h 670"/>
                  <a:gd name="T2" fmla="*/ 473 w 603"/>
                  <a:gd name="T3" fmla="*/ 0 h 670"/>
                  <a:gd name="T4" fmla="*/ 228 w 603"/>
                  <a:gd name="T5" fmla="*/ 0 h 670"/>
                  <a:gd name="T6" fmla="*/ 0 w 603"/>
                  <a:gd name="T7" fmla="*/ 0 h 670"/>
                  <a:gd name="T8" fmla="*/ 0 w 603"/>
                  <a:gd name="T9" fmla="*/ 670 h 670"/>
                  <a:gd name="T10" fmla="*/ 603 w 603"/>
                  <a:gd name="T11" fmla="*/ 670 h 670"/>
                  <a:gd name="T12" fmla="*/ 603 w 603"/>
                  <a:gd name="T13" fmla="*/ 0 h 670"/>
                  <a:gd name="T14" fmla="*/ 505 w 603"/>
                  <a:gd name="T15" fmla="*/ 112 h 670"/>
                  <a:gd name="T16" fmla="*/ 130 w 603"/>
                  <a:gd name="T17" fmla="*/ 112 h 670"/>
                  <a:gd name="T18" fmla="*/ 130 w 603"/>
                  <a:gd name="T19" fmla="*/ 542 h 670"/>
                  <a:gd name="T20" fmla="*/ 505 w 603"/>
                  <a:gd name="T21" fmla="*/ 542 h 670"/>
                  <a:gd name="T22" fmla="*/ 505 w 603"/>
                  <a:gd name="T23" fmla="*/ 112 h 670"/>
                  <a:gd name="T24" fmla="*/ 603 w 603"/>
                  <a:gd name="T25" fmla="*/ 0 h 67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03"/>
                  <a:gd name="T40" fmla="*/ 0 h 670"/>
                  <a:gd name="T41" fmla="*/ 603 w 603"/>
                  <a:gd name="T42" fmla="*/ 670 h 67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03" h="670">
                    <a:moveTo>
                      <a:pt x="603" y="0"/>
                    </a:moveTo>
                    <a:lnTo>
                      <a:pt x="473" y="0"/>
                    </a:lnTo>
                    <a:lnTo>
                      <a:pt x="228" y="0"/>
                    </a:lnTo>
                    <a:lnTo>
                      <a:pt x="0" y="0"/>
                    </a:lnTo>
                    <a:lnTo>
                      <a:pt x="0" y="670"/>
                    </a:lnTo>
                    <a:lnTo>
                      <a:pt x="603" y="670"/>
                    </a:lnTo>
                    <a:lnTo>
                      <a:pt x="603" y="0"/>
                    </a:lnTo>
                    <a:lnTo>
                      <a:pt x="505" y="112"/>
                    </a:lnTo>
                    <a:lnTo>
                      <a:pt x="130" y="112"/>
                    </a:lnTo>
                    <a:lnTo>
                      <a:pt x="130" y="542"/>
                    </a:lnTo>
                    <a:lnTo>
                      <a:pt x="505" y="542"/>
                    </a:lnTo>
                    <a:lnTo>
                      <a:pt x="505" y="112"/>
                    </a:lnTo>
                    <a:lnTo>
                      <a:pt x="603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29" name="Freeform 31"/>
              <p:cNvSpPr>
                <a:spLocks/>
              </p:cNvSpPr>
              <p:nvPr/>
            </p:nvSpPr>
            <p:spPr bwMode="auto">
              <a:xfrm>
                <a:off x="10495" y="1379"/>
                <a:ext cx="603" cy="1164"/>
              </a:xfrm>
              <a:custGeom>
                <a:avLst/>
                <a:gdLst>
                  <a:gd name="T0" fmla="*/ 0 w 603"/>
                  <a:gd name="T1" fmla="*/ 0 h 1164"/>
                  <a:gd name="T2" fmla="*/ 0 w 603"/>
                  <a:gd name="T3" fmla="*/ 702 h 1164"/>
                  <a:gd name="T4" fmla="*/ 505 w 603"/>
                  <a:gd name="T5" fmla="*/ 702 h 1164"/>
                  <a:gd name="T6" fmla="*/ 505 w 603"/>
                  <a:gd name="T7" fmla="*/ 1036 h 1164"/>
                  <a:gd name="T8" fmla="*/ 342 w 603"/>
                  <a:gd name="T9" fmla="*/ 1036 h 1164"/>
                  <a:gd name="T10" fmla="*/ 342 w 603"/>
                  <a:gd name="T11" fmla="*/ 861 h 1164"/>
                  <a:gd name="T12" fmla="*/ 130 w 603"/>
                  <a:gd name="T13" fmla="*/ 861 h 1164"/>
                  <a:gd name="T14" fmla="*/ 130 w 603"/>
                  <a:gd name="T15" fmla="*/ 1004 h 1164"/>
                  <a:gd name="T16" fmla="*/ 261 w 603"/>
                  <a:gd name="T17" fmla="*/ 1004 h 1164"/>
                  <a:gd name="T18" fmla="*/ 261 w 603"/>
                  <a:gd name="T19" fmla="*/ 1164 h 1164"/>
                  <a:gd name="T20" fmla="*/ 603 w 603"/>
                  <a:gd name="T21" fmla="*/ 1164 h 1164"/>
                  <a:gd name="T22" fmla="*/ 603 w 603"/>
                  <a:gd name="T23" fmla="*/ 590 h 1164"/>
                  <a:gd name="T24" fmla="*/ 98 w 603"/>
                  <a:gd name="T25" fmla="*/ 590 h 1164"/>
                  <a:gd name="T26" fmla="*/ 98 w 603"/>
                  <a:gd name="T27" fmla="*/ 0 h 1164"/>
                  <a:gd name="T28" fmla="*/ 0 w 603"/>
                  <a:gd name="T29" fmla="*/ 0 h 1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3"/>
                  <a:gd name="T46" fmla="*/ 0 h 1164"/>
                  <a:gd name="T47" fmla="*/ 603 w 603"/>
                  <a:gd name="T48" fmla="*/ 1164 h 1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3" h="1164">
                    <a:moveTo>
                      <a:pt x="0" y="0"/>
                    </a:moveTo>
                    <a:lnTo>
                      <a:pt x="0" y="702"/>
                    </a:lnTo>
                    <a:lnTo>
                      <a:pt x="505" y="702"/>
                    </a:lnTo>
                    <a:lnTo>
                      <a:pt x="505" y="1036"/>
                    </a:lnTo>
                    <a:lnTo>
                      <a:pt x="342" y="1036"/>
                    </a:lnTo>
                    <a:lnTo>
                      <a:pt x="342" y="861"/>
                    </a:lnTo>
                    <a:lnTo>
                      <a:pt x="130" y="861"/>
                    </a:lnTo>
                    <a:lnTo>
                      <a:pt x="130" y="1004"/>
                    </a:lnTo>
                    <a:lnTo>
                      <a:pt x="261" y="1004"/>
                    </a:lnTo>
                    <a:lnTo>
                      <a:pt x="261" y="1164"/>
                    </a:lnTo>
                    <a:lnTo>
                      <a:pt x="603" y="1164"/>
                    </a:lnTo>
                    <a:lnTo>
                      <a:pt x="603" y="590"/>
                    </a:lnTo>
                    <a:lnTo>
                      <a:pt x="98" y="590"/>
                    </a:lnTo>
                    <a:lnTo>
                      <a:pt x="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0" name="Rectangle 32"/>
              <p:cNvSpPr>
                <a:spLocks noChangeArrowheads="1"/>
              </p:cNvSpPr>
              <p:nvPr/>
            </p:nvSpPr>
            <p:spPr bwMode="auto">
              <a:xfrm>
                <a:off x="10055" y="1730"/>
                <a:ext cx="196" cy="239"/>
              </a:xfrm>
              <a:prstGeom prst="rect">
                <a:avLst/>
              </a:pr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sp>
            <p:nvSpPr>
              <p:cNvPr id="21531" name="Freeform 33"/>
              <p:cNvSpPr>
                <a:spLocks/>
              </p:cNvSpPr>
              <p:nvPr/>
            </p:nvSpPr>
            <p:spPr bwMode="auto">
              <a:xfrm>
                <a:off x="9517" y="773"/>
                <a:ext cx="1076" cy="702"/>
              </a:xfrm>
              <a:custGeom>
                <a:avLst/>
                <a:gdLst>
                  <a:gd name="T0" fmla="*/ 1076 w 1076"/>
                  <a:gd name="T1" fmla="*/ 702 h 702"/>
                  <a:gd name="T2" fmla="*/ 457 w 1076"/>
                  <a:gd name="T3" fmla="*/ 702 h 702"/>
                  <a:gd name="T4" fmla="*/ 457 w 1076"/>
                  <a:gd name="T5" fmla="*/ 128 h 702"/>
                  <a:gd name="T6" fmla="*/ 115 w 1076"/>
                  <a:gd name="T7" fmla="*/ 128 h 702"/>
                  <a:gd name="T8" fmla="*/ 115 w 1076"/>
                  <a:gd name="T9" fmla="*/ 287 h 702"/>
                  <a:gd name="T10" fmla="*/ 310 w 1076"/>
                  <a:gd name="T11" fmla="*/ 287 h 702"/>
                  <a:gd name="T12" fmla="*/ 310 w 1076"/>
                  <a:gd name="T13" fmla="*/ 542 h 702"/>
                  <a:gd name="T14" fmla="*/ 229 w 1076"/>
                  <a:gd name="T15" fmla="*/ 542 h 702"/>
                  <a:gd name="T16" fmla="*/ 229 w 1076"/>
                  <a:gd name="T17" fmla="*/ 399 h 702"/>
                  <a:gd name="T18" fmla="*/ 0 w 1076"/>
                  <a:gd name="T19" fmla="*/ 399 h 702"/>
                  <a:gd name="T20" fmla="*/ 0 w 1076"/>
                  <a:gd name="T21" fmla="*/ 0 h 702"/>
                  <a:gd name="T22" fmla="*/ 571 w 1076"/>
                  <a:gd name="T23" fmla="*/ 0 h 702"/>
                  <a:gd name="T24" fmla="*/ 571 w 1076"/>
                  <a:gd name="T25" fmla="*/ 558 h 702"/>
                  <a:gd name="T26" fmla="*/ 1076 w 1076"/>
                  <a:gd name="T27" fmla="*/ 558 h 702"/>
                  <a:gd name="T28" fmla="*/ 1076 w 1076"/>
                  <a:gd name="T29" fmla="*/ 702 h 70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76"/>
                  <a:gd name="T46" fmla="*/ 0 h 702"/>
                  <a:gd name="T47" fmla="*/ 1076 w 1076"/>
                  <a:gd name="T48" fmla="*/ 702 h 70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76" h="702">
                    <a:moveTo>
                      <a:pt x="1076" y="702"/>
                    </a:moveTo>
                    <a:lnTo>
                      <a:pt x="457" y="702"/>
                    </a:lnTo>
                    <a:lnTo>
                      <a:pt x="457" y="128"/>
                    </a:lnTo>
                    <a:lnTo>
                      <a:pt x="115" y="128"/>
                    </a:lnTo>
                    <a:lnTo>
                      <a:pt x="115" y="287"/>
                    </a:lnTo>
                    <a:lnTo>
                      <a:pt x="310" y="287"/>
                    </a:lnTo>
                    <a:lnTo>
                      <a:pt x="310" y="542"/>
                    </a:lnTo>
                    <a:lnTo>
                      <a:pt x="229" y="542"/>
                    </a:lnTo>
                    <a:lnTo>
                      <a:pt x="229" y="399"/>
                    </a:lnTo>
                    <a:lnTo>
                      <a:pt x="0" y="399"/>
                    </a:lnTo>
                    <a:lnTo>
                      <a:pt x="0" y="0"/>
                    </a:lnTo>
                    <a:lnTo>
                      <a:pt x="571" y="0"/>
                    </a:lnTo>
                    <a:lnTo>
                      <a:pt x="571" y="558"/>
                    </a:lnTo>
                    <a:lnTo>
                      <a:pt x="1076" y="558"/>
                    </a:lnTo>
                    <a:lnTo>
                      <a:pt x="1076" y="702"/>
                    </a:lnTo>
                    <a:close/>
                  </a:path>
                </a:pathLst>
              </a:custGeom>
              <a:solidFill>
                <a:srgbClr val="FFC000"/>
              </a:solidFill>
              <a:ln w="1333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</p:grpSp>
      <p:sp>
        <p:nvSpPr>
          <p:cNvPr id="34" name="Овал 33"/>
          <p:cNvSpPr/>
          <p:nvPr/>
        </p:nvSpPr>
        <p:spPr>
          <a:xfrm>
            <a:off x="1785918" y="642918"/>
            <a:ext cx="5572125" cy="23574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" charset="0"/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Arial" charset="0"/>
              </a:rPr>
              <a:t>Вопрос на </a:t>
            </a:r>
            <a:r>
              <a:rPr lang="ru-RU" sz="2000" b="1" dirty="0" smtClean="0">
                <a:solidFill>
                  <a:srgbClr val="0000FF"/>
                </a:solidFill>
                <a:latin typeface="Arial" charset="0"/>
              </a:rPr>
              <a:t>500</a:t>
            </a:r>
            <a:endParaRPr lang="ru-RU" sz="2000" b="1" dirty="0">
              <a:solidFill>
                <a:srgbClr val="0000FF"/>
              </a:solidFill>
              <a:latin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Сосчитать информационный объем сообщения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C000"/>
                </a:solidFill>
                <a:latin typeface="Arial" charset="0"/>
              </a:rPr>
              <a:t>«Поздравляем </a:t>
            </a:r>
            <a:r>
              <a:rPr lang="ru-RU" sz="2000" b="1" dirty="0" smtClean="0">
                <a:solidFill>
                  <a:srgbClr val="FFC000"/>
                </a:solidFill>
                <a:latin typeface="Arial" charset="0"/>
              </a:rPr>
              <a:t>колледж </a:t>
            </a:r>
            <a:r>
              <a:rPr lang="ru-RU" sz="2000" b="1" dirty="0">
                <a:solidFill>
                  <a:srgbClr val="FFC000"/>
                </a:solidFill>
                <a:latin typeface="Arial" charset="0"/>
              </a:rPr>
              <a:t>с </a:t>
            </a:r>
            <a:r>
              <a:rPr lang="ru-RU" sz="2000" b="1" dirty="0" smtClean="0">
                <a:solidFill>
                  <a:srgbClr val="FFC000"/>
                </a:solidFill>
                <a:latin typeface="Arial" charset="0"/>
              </a:rPr>
              <a:t>60-летним </a:t>
            </a:r>
            <a:r>
              <a:rPr lang="ru-RU" sz="2000" b="1" dirty="0">
                <a:solidFill>
                  <a:srgbClr val="FFC000"/>
                </a:solidFill>
                <a:latin typeface="Arial" charset="0"/>
              </a:rPr>
              <a:t>юбилеем!»</a:t>
            </a:r>
            <a:endParaRPr lang="ru-RU" sz="2800" b="1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4375" y="3643313"/>
            <a:ext cx="2357438" cy="9286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 байт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072188" y="5143500"/>
            <a:ext cx="2357437" cy="928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34 байт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14375" y="5143500"/>
            <a:ext cx="2357438" cy="9286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40 </a:t>
            </a:r>
            <a:r>
              <a:rPr lang="ru-RU" dirty="0"/>
              <a:t>байт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072188" y="3643313"/>
            <a:ext cx="2357437" cy="92868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38 бит</a:t>
            </a:r>
          </a:p>
        </p:txBody>
      </p:sp>
      <p:cxnSp>
        <p:nvCxnSpPr>
          <p:cNvPr id="40" name="Прямая соединительная линия 39"/>
          <p:cNvCxnSpPr>
            <a:stCxn id="34" idx="2"/>
          </p:cNvCxnSpPr>
          <p:nvPr/>
        </p:nvCxnSpPr>
        <p:spPr>
          <a:xfrm rot="10800000" flipV="1">
            <a:off x="714355" y="1820843"/>
            <a:ext cx="1071563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34" idx="6"/>
          </p:cNvCxnSpPr>
          <p:nvPr/>
        </p:nvCxnSpPr>
        <p:spPr>
          <a:xfrm>
            <a:off x="7358043" y="1820843"/>
            <a:ext cx="1071562" cy="1822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427832" y="48585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8144669" y="4858544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071813" y="6072188"/>
            <a:ext cx="30718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34" idx="3"/>
          </p:cNvCxnSpPr>
          <p:nvPr/>
        </p:nvCxnSpPr>
        <p:spPr>
          <a:xfrm rot="5400000">
            <a:off x="1843068" y="2884468"/>
            <a:ext cx="987425" cy="530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4" idx="5"/>
          </p:cNvCxnSpPr>
          <p:nvPr/>
        </p:nvCxnSpPr>
        <p:spPr>
          <a:xfrm rot="16200000" flipH="1">
            <a:off x="6349186" y="2848750"/>
            <a:ext cx="987425" cy="601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трелка вправо 47">
            <a:hlinkClick r:id="rId2" action="ppaction://hlinksldjump"/>
          </p:cNvPr>
          <p:cNvSpPr/>
          <p:nvPr/>
        </p:nvSpPr>
        <p:spPr>
          <a:xfrm>
            <a:off x="6715140" y="6143644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11"/>
          <p:cNvSpPr>
            <a:spLocks noChangeShapeType="1"/>
          </p:cNvSpPr>
          <p:nvPr/>
        </p:nvSpPr>
        <p:spPr bwMode="auto">
          <a:xfrm>
            <a:off x="5795963" y="9810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04" name="TextBox 15"/>
          <p:cNvSpPr txBox="1">
            <a:spLocks noChangeArrowheads="1"/>
          </p:cNvSpPr>
          <p:nvPr/>
        </p:nvSpPr>
        <p:spPr bwMode="auto">
          <a:xfrm>
            <a:off x="642938" y="214313"/>
            <a:ext cx="4857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/>
              <a:t>Вопрос  </a:t>
            </a:r>
            <a:r>
              <a:rPr lang="ru-RU" sz="3200" b="1" dirty="0" smtClean="0"/>
              <a:t>600</a:t>
            </a:r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625" y="1143000"/>
            <a:ext cx="850109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Какие устройства относятся к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внешним: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Принтер.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Оперативная память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Центральный процессор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Клавиатура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Материнская плата.</a:t>
            </a:r>
          </a:p>
          <a:p>
            <a:pPr marL="342900" indent="-342900">
              <a:defRPr/>
            </a:pPr>
            <a:endParaRPr lang="ru-RU" sz="2400" dirty="0">
              <a:solidFill>
                <a:srgbClr val="00B0F0"/>
              </a:solidFill>
            </a:endParaRPr>
          </a:p>
          <a:p>
            <a:pPr marL="342900" indent="-342900">
              <a:defRPr/>
            </a:pPr>
            <a:endParaRPr lang="ru-RU" dirty="0"/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6572250" y="5357813"/>
            <a:ext cx="1428750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4" name="Picture 2" descr="C:\Documents and Settings\33_0\Local Settings\Temporary Internet Files\Content.IE5\8X6JSDYR\linux_vistainapable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3" y="1714488"/>
            <a:ext cx="2381247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11"/>
          <p:cNvSpPr>
            <a:spLocks noChangeShapeType="1"/>
          </p:cNvSpPr>
          <p:nvPr/>
        </p:nvSpPr>
        <p:spPr bwMode="auto">
          <a:xfrm>
            <a:off x="5795963" y="9810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76" name="TextBox 15"/>
          <p:cNvSpPr txBox="1">
            <a:spLocks noChangeArrowheads="1"/>
          </p:cNvSpPr>
          <p:nvPr/>
        </p:nvSpPr>
        <p:spPr bwMode="auto">
          <a:xfrm>
            <a:off x="642938" y="214313"/>
            <a:ext cx="4857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/>
              <a:t>Вопрос </a:t>
            </a:r>
            <a:r>
              <a:rPr lang="ru-RU" sz="3200" b="1" dirty="0" smtClean="0"/>
              <a:t>700</a:t>
            </a:r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624" y="1785938"/>
            <a:ext cx="871537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Чем отличаются локальные информационные сети от глобальных информационных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сетей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dirty="0"/>
          </a:p>
          <a:p>
            <a:pPr marL="342900" indent="-342900">
              <a:defRPr/>
            </a:pPr>
            <a:endParaRPr lang="ru-RU" sz="2400" dirty="0">
              <a:solidFill>
                <a:srgbClr val="00B0F0"/>
              </a:solidFill>
            </a:endParaRPr>
          </a:p>
          <a:p>
            <a:pPr marL="342900" indent="-342900">
              <a:defRPr/>
            </a:pPr>
            <a:endParaRPr lang="ru-RU" dirty="0"/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7215188" y="5500688"/>
            <a:ext cx="1071562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6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0"/>
            <a:ext cx="2325889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Line 11"/>
          <p:cNvSpPr>
            <a:spLocks noChangeShapeType="1"/>
          </p:cNvSpPr>
          <p:nvPr/>
        </p:nvSpPr>
        <p:spPr bwMode="auto">
          <a:xfrm>
            <a:off x="5795963" y="981075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0" name="TextBox 15"/>
          <p:cNvSpPr txBox="1">
            <a:spLocks noChangeArrowheads="1"/>
          </p:cNvSpPr>
          <p:nvPr/>
        </p:nvSpPr>
        <p:spPr bwMode="auto">
          <a:xfrm>
            <a:off x="642938" y="214313"/>
            <a:ext cx="4857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/>
              <a:t>Вопрос  </a:t>
            </a:r>
            <a:r>
              <a:rPr lang="ru-RU" sz="3200" b="1" dirty="0" smtClean="0"/>
              <a:t>800</a:t>
            </a:r>
            <a:endParaRPr lang="ru-RU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28624" y="1785938"/>
            <a:ext cx="871537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Чем отличаются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топология звезда от топология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шина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defRPr/>
            </a:pPr>
            <a:endParaRPr lang="ru-RU" dirty="0"/>
          </a:p>
          <a:p>
            <a:pPr marL="342900" indent="-342900">
              <a:defRPr/>
            </a:pPr>
            <a:endParaRPr lang="ru-RU" sz="2400" dirty="0">
              <a:solidFill>
                <a:srgbClr val="00B0F0"/>
              </a:solidFill>
            </a:endParaRPr>
          </a:p>
          <a:p>
            <a:pPr marL="342900" indent="-342900">
              <a:defRPr/>
            </a:pPr>
            <a:endParaRPr lang="ru-RU" dirty="0"/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/>
        </p:nvSpPr>
        <p:spPr>
          <a:xfrm>
            <a:off x="7215188" y="5500688"/>
            <a:ext cx="1071562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0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0"/>
            <a:ext cx="2143140" cy="184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Попрошу работников банка объявить на какую сумму находится вклад в банке.</a:t>
            </a:r>
          </a:p>
          <a:p>
            <a:endParaRPr lang="ru-RU" dirty="0"/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2339975" y="620713"/>
            <a:ext cx="41767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Итоги задания </a:t>
            </a:r>
            <a:r>
              <a:rPr lang="en-US" sz="3600" kern="10" dirty="0" smtClean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II</a:t>
            </a:r>
            <a:endParaRPr lang="ru-RU" sz="3600" kern="10" dirty="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2339975" y="620713"/>
            <a:ext cx="41767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Задание </a:t>
            </a:r>
            <a:r>
              <a:rPr lang="en-US" sz="3600" kern="1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III.</a:t>
            </a:r>
            <a:endParaRPr lang="ru-RU" sz="3600" kern="1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7347" name="Rectangle 7"/>
          <p:cNvSpPr>
            <a:spLocks noChangeArrowheads="1"/>
          </p:cNvSpPr>
          <p:nvPr/>
        </p:nvSpPr>
        <p:spPr bwMode="auto">
          <a:xfrm>
            <a:off x="785786" y="1700213"/>
            <a:ext cx="7104089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/>
              <a:t>А теперь проверим компетентность управляющих банками. За каждый верный ответ банк получает </a:t>
            </a:r>
            <a:r>
              <a:rPr lang="ru-RU" sz="2800" b="1" dirty="0" smtClean="0"/>
              <a:t>500 рублей</a:t>
            </a:r>
            <a:endParaRPr lang="ru-RU" sz="2800" b="1" dirty="0"/>
          </a:p>
          <a:p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WordArt 2"/>
          <p:cNvSpPr>
            <a:spLocks noChangeArrowheads="1" noChangeShapeType="1" noTextEdit="1"/>
          </p:cNvSpPr>
          <p:nvPr/>
        </p:nvSpPr>
        <p:spPr bwMode="auto">
          <a:xfrm>
            <a:off x="2339975" y="620713"/>
            <a:ext cx="41767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2468" name="WordArt 2"/>
          <p:cNvSpPr>
            <a:spLocks noChangeArrowheads="1" noChangeShapeType="1" noTextEdit="1"/>
          </p:cNvSpPr>
          <p:nvPr/>
        </p:nvSpPr>
        <p:spPr bwMode="auto">
          <a:xfrm>
            <a:off x="3357562" y="357188"/>
            <a:ext cx="4643461" cy="7857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Итоги задания </a:t>
            </a:r>
            <a:r>
              <a:rPr lang="en-US" sz="3600" kern="10" dirty="0" smtClean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III</a:t>
            </a:r>
            <a:r>
              <a:rPr lang="ru-RU" sz="3600" kern="10" dirty="0" smtClean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</a:p>
          <a:p>
            <a:pPr algn="ctr"/>
            <a:r>
              <a:rPr lang="ru-RU" sz="3600" kern="10" dirty="0" smtClean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для управляющих</a:t>
            </a:r>
            <a:endParaRPr lang="ru-RU" sz="3600" kern="10" dirty="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2469" name="Rectangle 2"/>
          <p:cNvSpPr>
            <a:spLocks noChangeArrowheads="1"/>
          </p:cNvSpPr>
          <p:nvPr/>
        </p:nvSpPr>
        <p:spPr bwMode="auto">
          <a:xfrm>
            <a:off x="3571875" y="838577"/>
            <a:ext cx="5357813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Times New Roman" pitchFamily="18" charset="0"/>
              </a:rPr>
              <a:t>1</a:t>
            </a:r>
            <a:endParaRPr lang="ru-RU" sz="2400" dirty="0">
              <a:solidFill>
                <a:srgbClr val="002060"/>
              </a:solidFill>
              <a:latin typeface="Arial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Компьютер - лучший друг.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Скажи мне, какой у тебя компьютер, и я скажу, кто ты.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ноутбуку встречают, по уму провожают.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Дарёному компьютеру в системный блок не заглядывают.</a:t>
            </a:r>
            <a:endParaRPr lang="en-US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</a:t>
            </a:r>
            <a:r>
              <a:rPr lang="en-US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Intel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’</a:t>
            </a:r>
            <a:r>
              <a:rPr lang="ru-RU" sz="16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ом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единым жив процессорный мир</a:t>
            </a:r>
            <a:endParaRPr lang="en-US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 памятью не</a:t>
            </a:r>
            <a:r>
              <a:rPr lang="en-US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испортишь. </a:t>
            </a:r>
            <a:endParaRPr lang="en-US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 ноутбук, да дорог.</a:t>
            </a:r>
            <a:r>
              <a:rPr lang="en-US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Что из Корзины удалено, то пропало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70" name="Rectangle 2"/>
          <p:cNvSpPr>
            <a:spLocks noChangeArrowheads="1"/>
          </p:cNvSpPr>
          <p:nvPr/>
        </p:nvSpPr>
        <p:spPr bwMode="auto">
          <a:xfrm>
            <a:off x="1000125" y="4000500"/>
            <a:ext cx="72151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Times New Roman" pitchFamily="18" charset="0"/>
              </a:rPr>
              <a:t>2</a:t>
            </a:r>
            <a:endParaRPr lang="ru-RU" sz="2400" dirty="0">
              <a:solidFill>
                <a:srgbClr val="002060"/>
              </a:solidFill>
              <a:latin typeface="Arial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ru-RU" dirty="0">
              <a:latin typeface="Arial" charset="0"/>
            </a:endParaRPr>
          </a:p>
        </p:txBody>
      </p:sp>
      <p:sp>
        <p:nvSpPr>
          <p:cNvPr id="62471" name="Rectangle 3"/>
          <p:cNvSpPr>
            <a:spLocks noChangeArrowheads="1"/>
          </p:cNvSpPr>
          <p:nvPr/>
        </p:nvSpPr>
        <p:spPr bwMode="auto">
          <a:xfrm>
            <a:off x="214313" y="4524891"/>
            <a:ext cx="7858125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Кто дискету  вспомянет, тому глаз вон.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Наудалял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 три Корзины.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Всякий кабель своё гнездо хвалит.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Утопающий за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1» хватается.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всё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что висит.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Слово не воробей, а пара байтов.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Семь бед - один «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Reset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Font typeface="Wingdings" pitchFamily="2" charset="2"/>
              <a:buChar char="§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Компьютер на столе не для одних только игр. 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WordArt 2"/>
          <p:cNvSpPr>
            <a:spLocks noChangeArrowheads="1" noChangeShapeType="1" noTextEdit="1"/>
          </p:cNvSpPr>
          <p:nvPr/>
        </p:nvSpPr>
        <p:spPr bwMode="auto">
          <a:xfrm>
            <a:off x="2339975" y="620713"/>
            <a:ext cx="4176713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2468" name="WordArt 2"/>
          <p:cNvSpPr>
            <a:spLocks noChangeArrowheads="1" noChangeShapeType="1" noTextEdit="1"/>
          </p:cNvSpPr>
          <p:nvPr/>
        </p:nvSpPr>
        <p:spPr bwMode="auto">
          <a:xfrm>
            <a:off x="3357563" y="357188"/>
            <a:ext cx="417671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Ответы задания </a:t>
            </a:r>
            <a:r>
              <a:rPr lang="en-US" sz="3600" kern="10" dirty="0">
                <a:ln w="19050" cap="rnd">
                  <a:solidFill>
                    <a:srgbClr val="C0C0C0"/>
                  </a:solidFill>
                  <a:prstDash val="sysDot"/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III.</a:t>
            </a:r>
            <a:endParaRPr lang="ru-RU" sz="3600" kern="10" dirty="0">
              <a:ln w="19050" cap="rnd">
                <a:solidFill>
                  <a:srgbClr val="C0C0C0"/>
                </a:solidFill>
                <a:prstDash val="sysDot"/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2469" name="Rectangle 2"/>
          <p:cNvSpPr>
            <a:spLocks noChangeArrowheads="1"/>
          </p:cNvSpPr>
          <p:nvPr/>
        </p:nvSpPr>
        <p:spPr bwMode="auto">
          <a:xfrm>
            <a:off x="3571875" y="961688"/>
            <a:ext cx="5357813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Times New Roman" pitchFamily="18" charset="0"/>
              </a:rPr>
              <a:t>1</a:t>
            </a:r>
            <a:endParaRPr lang="ru-RU" sz="2400" dirty="0">
              <a:solidFill>
                <a:srgbClr val="002060"/>
              </a:solidFill>
              <a:latin typeface="Arial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Книга - лучший друг</a:t>
            </a:r>
          </a:p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Скажи мне, какой у тебя друг, и я скажу, кто ты.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По одёжке встречают, по уму провожают.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Дарёному коню в зубы не смотрят.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 хлебом единым жив человек</a:t>
            </a:r>
          </a:p>
          <a:p>
            <a:pPr lvl="0"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Кашу маслом не испортишь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en-US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Мал золотник, да дорог</a:t>
            </a: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Что с возу упало, то пропало</a:t>
            </a:r>
          </a:p>
          <a:p>
            <a:pPr>
              <a:buFont typeface="Wingdings" pitchFamily="2" charset="2"/>
              <a:buChar char="§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470" name="Rectangle 2"/>
          <p:cNvSpPr>
            <a:spLocks noChangeArrowheads="1"/>
          </p:cNvSpPr>
          <p:nvPr/>
        </p:nvSpPr>
        <p:spPr bwMode="auto">
          <a:xfrm>
            <a:off x="1285852" y="3734446"/>
            <a:ext cx="65722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charset="0"/>
                <a:cs typeface="Times New Roman" pitchFamily="18" charset="0"/>
              </a:rPr>
              <a:t>2</a:t>
            </a:r>
            <a:endParaRPr lang="ru-RU" sz="2400" dirty="0">
              <a:solidFill>
                <a:srgbClr val="002060"/>
              </a:solidFill>
              <a:latin typeface="Arial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ru-RU" dirty="0">
              <a:latin typeface="Arial" charset="0"/>
            </a:endParaRPr>
          </a:p>
        </p:txBody>
      </p:sp>
      <p:sp>
        <p:nvSpPr>
          <p:cNvPr id="62471" name="Rectangle 3"/>
          <p:cNvSpPr>
            <a:spLocks noChangeArrowheads="1"/>
          </p:cNvSpPr>
          <p:nvPr/>
        </p:nvSpPr>
        <p:spPr bwMode="auto">
          <a:xfrm>
            <a:off x="214313" y="4401782"/>
            <a:ext cx="7858125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Кто старое вспомянет, тому глаз вон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Наврал с три короба</a:t>
            </a: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Всякая птица своё гнездо любит</a:t>
            </a: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Утопающий за соломинку хватается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Не всё золото, что блестит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Слово не воробей, вылетит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 не поймаешь.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Семь бед 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 один ответ</a:t>
            </a:r>
          </a:p>
          <a:p>
            <a:pPr>
              <a:buFont typeface="Wingdings" pitchFamily="2" charset="2"/>
              <a:buChar char="§"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Голова на плечах не для одной только шапки</a:t>
            </a:r>
          </a:p>
          <a:p>
            <a:pPr>
              <a:buFont typeface="Wingdings" pitchFamily="2" charset="2"/>
              <a:buChar char="§"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28604"/>
            <a:ext cx="8007350" cy="5667396"/>
          </a:xfrm>
        </p:spPr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Теперь попросим бухгалтеров подвести итоги нашей игры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Слово предоставляется ревизору – объявить сумму каждого банка. Побеждает тот банк, на счету которого больше денег.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Итак ,победителем в сегодняшней игре стал банк-*********.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Мы благодарим всех участников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игры.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640</TotalTime>
  <Words>642</Words>
  <Application>Microsoft Office PowerPoint</Application>
  <PresentationFormat>Экран (4:3)</PresentationFormat>
  <Paragraphs>156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Трава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User7</dc:creator>
  <cp:lastModifiedBy>колледж</cp:lastModifiedBy>
  <cp:revision>58</cp:revision>
  <dcterms:created xsi:type="dcterms:W3CDTF">2011-03-30T05:20:53Z</dcterms:created>
  <dcterms:modified xsi:type="dcterms:W3CDTF">2015-06-23T05:34:33Z</dcterms:modified>
</cp:coreProperties>
</file>