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6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C34FE-873E-48F5-B378-E929B5113669}" type="datetimeFigureOut">
              <a:rPr lang="ru-RU" smtClean="0"/>
              <a:pPr/>
              <a:t>21.07.2015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BAA63-4F0E-48EE-ACD0-D896543AF0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BAA63-4F0E-48EE-ACD0-D896543AF05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21.07.2015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21.07.2015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2214554"/>
            <a:ext cx="6480048" cy="23012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Тема: Ведущие мосты автомобилей и колёсных тракторов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dirty="0" smtClean="0"/>
              <a:t>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</a:rPr>
              <a:t>Ведущие мосты нужны каждой машине: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1026" name="Picture 2" descr="D:\Мои документы\Босов\Аттестация\Фото и видео конкурсы\Конкурс Городище\DCIM\100NIKON\DSCN02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428736"/>
            <a:ext cx="7715303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2050" name="Picture 2" descr="D:\Мои документы\Босов\Аттестация\Фото и видео конкурсы\Конкурс Городище\DCIM\100NIKON\DSCN02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04"/>
            <a:ext cx="9143999" cy="6429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3074" name="Picture 2" descr="D:\Мои документы\Босов\Аттестация\Фото и видео конкурсы\Конкурс Городище\DCIM\100NIKON\DSCN02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7" y="785794"/>
            <a:ext cx="8501122" cy="571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C000"/>
                </a:solidFill>
              </a:rPr>
              <a:t>И даже таким машинам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4098" name="Picture 2" descr="D:\Мои документы\Мои рисунки\15.04.12\IMG_12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527" y="1600200"/>
            <a:ext cx="7204497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54098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0"/>
            <a:ext cx="8329642" cy="6215106"/>
          </a:xfrm>
        </p:spPr>
        <p:txBody>
          <a:bodyPr>
            <a:noAutofit/>
          </a:bodyPr>
          <a:lstStyle/>
          <a:p>
            <a:pPr algn="ctr"/>
            <a:r>
              <a:rPr lang="ru-RU" sz="1800" i="1" dirty="0" smtClean="0">
                <a:solidFill>
                  <a:srgbClr val="FFFF00"/>
                </a:solidFill>
              </a:rPr>
              <a:t>Вопросы опроса</a:t>
            </a:r>
          </a:p>
          <a:p>
            <a:r>
              <a:rPr lang="ru-RU" sz="1800" i="1" dirty="0" smtClean="0">
                <a:solidFill>
                  <a:srgbClr val="00B0F0"/>
                </a:solidFill>
              </a:rPr>
              <a:t>1. Как проверить правильность зацепления конических шестерен моста?</a:t>
            </a:r>
            <a:endParaRPr lang="ru-RU" sz="1800" dirty="0" smtClean="0">
              <a:solidFill>
                <a:srgbClr val="00B0F0"/>
              </a:solidFill>
            </a:endParaRPr>
          </a:p>
          <a:p>
            <a:r>
              <a:rPr lang="ru-RU" sz="1800" i="1" dirty="0" smtClean="0">
                <a:solidFill>
                  <a:srgbClr val="00B0F0"/>
                </a:solidFill>
              </a:rPr>
              <a:t>2. Как проверить боковой зазор между зубьями конических шестерен заднего моста?</a:t>
            </a:r>
            <a:endParaRPr lang="ru-RU" sz="1800" dirty="0" smtClean="0">
              <a:solidFill>
                <a:srgbClr val="00B0F0"/>
              </a:solidFill>
            </a:endParaRPr>
          </a:p>
          <a:p>
            <a:r>
              <a:rPr lang="ru-RU" sz="1800" i="1" dirty="0" smtClean="0">
                <a:solidFill>
                  <a:srgbClr val="00B0F0"/>
                </a:solidFill>
              </a:rPr>
              <a:t>3. Какая трансмиссия называется однопоточной?</a:t>
            </a:r>
            <a:endParaRPr lang="ru-RU" sz="1800" dirty="0" smtClean="0">
              <a:solidFill>
                <a:srgbClr val="00B0F0"/>
              </a:solidFill>
            </a:endParaRPr>
          </a:p>
          <a:p>
            <a:r>
              <a:rPr lang="ru-RU" sz="1800" i="1" dirty="0" smtClean="0">
                <a:solidFill>
                  <a:srgbClr val="00B0F0"/>
                </a:solidFill>
              </a:rPr>
              <a:t>4. Какая трансмиссия называется </a:t>
            </a:r>
            <a:r>
              <a:rPr lang="ru-RU" sz="1800" i="1" dirty="0" err="1" smtClean="0">
                <a:solidFill>
                  <a:srgbClr val="00B0F0"/>
                </a:solidFill>
              </a:rPr>
              <a:t>двухпоточной</a:t>
            </a:r>
            <a:r>
              <a:rPr lang="ru-RU" sz="1800" i="1" dirty="0" smtClean="0">
                <a:solidFill>
                  <a:srgbClr val="00B0F0"/>
                </a:solidFill>
              </a:rPr>
              <a:t>?</a:t>
            </a:r>
            <a:endParaRPr lang="ru-RU" sz="1800" dirty="0" smtClean="0">
              <a:solidFill>
                <a:srgbClr val="00B0F0"/>
              </a:solidFill>
            </a:endParaRPr>
          </a:p>
          <a:p>
            <a:r>
              <a:rPr lang="ru-RU" sz="1800" i="1" dirty="0" smtClean="0">
                <a:solidFill>
                  <a:srgbClr val="00B0F0"/>
                </a:solidFill>
              </a:rPr>
              <a:t>5. Как поворачивается гусеничный трактор?</a:t>
            </a:r>
            <a:endParaRPr lang="ru-RU" sz="1800" dirty="0" smtClean="0">
              <a:solidFill>
                <a:srgbClr val="00B0F0"/>
              </a:solidFill>
            </a:endParaRPr>
          </a:p>
          <a:p>
            <a:r>
              <a:rPr lang="ru-RU" sz="1800" i="1" dirty="0" smtClean="0">
                <a:solidFill>
                  <a:srgbClr val="00B0F0"/>
                </a:solidFill>
              </a:rPr>
              <a:t>6. Из чего состоит планетарный механизм поворота?</a:t>
            </a:r>
            <a:endParaRPr lang="ru-RU" sz="1800" dirty="0" smtClean="0">
              <a:solidFill>
                <a:srgbClr val="00B0F0"/>
              </a:solidFill>
            </a:endParaRPr>
          </a:p>
          <a:p>
            <a:r>
              <a:rPr lang="ru-RU" sz="1800" i="1" dirty="0" smtClean="0">
                <a:solidFill>
                  <a:srgbClr val="00B0F0"/>
                </a:solidFill>
              </a:rPr>
              <a:t>7. Как управляется трактор с муфтами управления?</a:t>
            </a:r>
            <a:endParaRPr lang="ru-RU" sz="1800" dirty="0" smtClean="0">
              <a:solidFill>
                <a:srgbClr val="00B0F0"/>
              </a:solidFill>
            </a:endParaRPr>
          </a:p>
          <a:p>
            <a:r>
              <a:rPr lang="ru-RU" sz="1800" i="1" dirty="0" smtClean="0">
                <a:solidFill>
                  <a:srgbClr val="00B0F0"/>
                </a:solidFill>
              </a:rPr>
              <a:t>8. Какой механизм используется для облегчения управления механизмом поворота гусеничного трактора?</a:t>
            </a:r>
            <a:endParaRPr lang="ru-RU" sz="1800" dirty="0" smtClean="0">
              <a:solidFill>
                <a:srgbClr val="00B0F0"/>
              </a:solidFill>
            </a:endParaRPr>
          </a:p>
          <a:p>
            <a:r>
              <a:rPr lang="ru-RU" sz="1800" i="1" dirty="0" smtClean="0">
                <a:solidFill>
                  <a:srgbClr val="00B0F0"/>
                </a:solidFill>
              </a:rPr>
              <a:t>9. Назначение конечной передачи гусеничного трактора?</a:t>
            </a:r>
            <a:endParaRPr lang="ru-RU" sz="1800" dirty="0" smtClean="0">
              <a:solidFill>
                <a:srgbClr val="00B0F0"/>
              </a:solidFill>
            </a:endParaRPr>
          </a:p>
          <a:p>
            <a:r>
              <a:rPr lang="ru-RU" sz="1800" i="1" dirty="0" smtClean="0">
                <a:solidFill>
                  <a:srgbClr val="00B0F0"/>
                </a:solidFill>
              </a:rPr>
              <a:t>10. Что определяет конструкцию ведущего моста гусеничного трактора?</a:t>
            </a:r>
            <a:endParaRPr lang="ru-RU" sz="1800" dirty="0" smtClean="0">
              <a:solidFill>
                <a:srgbClr val="00B0F0"/>
              </a:solidFill>
            </a:endParaRPr>
          </a:p>
          <a:p>
            <a:r>
              <a:rPr lang="ru-RU" sz="1800" i="1" dirty="0" smtClean="0">
                <a:solidFill>
                  <a:srgbClr val="00B0F0"/>
                </a:solidFill>
              </a:rPr>
              <a:t>11. Что представляет собой конечная передача гусеничного трактора? </a:t>
            </a:r>
            <a:endParaRPr lang="ru-RU" sz="1800" dirty="0" smtClean="0">
              <a:solidFill>
                <a:srgbClr val="00B0F0"/>
              </a:solidFill>
            </a:endParaRPr>
          </a:p>
          <a:p>
            <a:r>
              <a:rPr lang="ru-RU" sz="1800" i="1" dirty="0" smtClean="0">
                <a:solidFill>
                  <a:srgbClr val="00B0F0"/>
                </a:solidFill>
              </a:rPr>
              <a:t>12. Где размещаются конечные передачи гусеничного трактора?</a:t>
            </a:r>
            <a:endParaRPr lang="ru-RU" sz="1800" dirty="0" smtClean="0">
              <a:solidFill>
                <a:srgbClr val="00B0F0"/>
              </a:solidFill>
            </a:endParaRPr>
          </a:p>
          <a:p>
            <a:r>
              <a:rPr lang="ru-RU" sz="1800" i="1" dirty="0" smtClean="0">
                <a:solidFill>
                  <a:srgbClr val="00B0F0"/>
                </a:solidFill>
              </a:rPr>
              <a:t>13. Что свидетельствует о неисправностях заднего моста?</a:t>
            </a:r>
            <a:endParaRPr lang="ru-RU" sz="1800" dirty="0" smtClean="0">
              <a:solidFill>
                <a:srgbClr val="00B0F0"/>
              </a:solidFill>
            </a:endParaRPr>
          </a:p>
          <a:p>
            <a:r>
              <a:rPr lang="ru-RU" sz="1800" i="1" dirty="0" smtClean="0">
                <a:solidFill>
                  <a:srgbClr val="00B0F0"/>
                </a:solidFill>
              </a:rPr>
              <a:t>14. Кто добавит? </a:t>
            </a:r>
            <a:endParaRPr lang="ru-RU" sz="1800" dirty="0" smtClean="0">
              <a:solidFill>
                <a:srgbClr val="00B0F0"/>
              </a:solidFill>
            </a:endParaRPr>
          </a:p>
          <a:p>
            <a:r>
              <a:rPr lang="ru-RU" sz="1800" i="1" dirty="0" smtClean="0">
                <a:solidFill>
                  <a:srgbClr val="00B0F0"/>
                </a:solidFill>
              </a:rPr>
              <a:t>15. Как </a:t>
            </a:r>
            <a:r>
              <a:rPr lang="ru-RU" sz="1800" i="1" dirty="0" err="1" smtClean="0">
                <a:solidFill>
                  <a:srgbClr val="00B0F0"/>
                </a:solidFill>
              </a:rPr>
              <a:t>смазавается</a:t>
            </a:r>
            <a:r>
              <a:rPr lang="ru-RU" sz="1800" i="1" dirty="0" smtClean="0">
                <a:solidFill>
                  <a:srgbClr val="00B0F0"/>
                </a:solidFill>
              </a:rPr>
              <a:t> задний мост гусеничного трактора?</a:t>
            </a:r>
            <a:endParaRPr lang="ru-RU" sz="1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92D050"/>
                </a:solidFill>
              </a:rPr>
              <a:t>Практическое задание: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solidFill>
                  <a:srgbClr val="00B0F0"/>
                </a:solidFill>
              </a:rPr>
              <a:t>В фермерском хозяйстве «Русь» производится ТО гусеничного трактора, во время ТО </a:t>
            </a:r>
            <a:r>
              <a:rPr lang="ru-RU" smtClean="0">
                <a:solidFill>
                  <a:srgbClr val="00B0F0"/>
                </a:solidFill>
              </a:rPr>
              <a:t>тракторист </a:t>
            </a:r>
            <a:r>
              <a:rPr lang="ru-RU" smtClean="0">
                <a:solidFill>
                  <a:srgbClr val="00B0F0"/>
                </a:solidFill>
              </a:rPr>
              <a:t>поломал </a:t>
            </a:r>
            <a:r>
              <a:rPr lang="ru-RU" dirty="0" smtClean="0">
                <a:solidFill>
                  <a:srgbClr val="00B0F0"/>
                </a:solidFill>
              </a:rPr>
              <a:t>заливную пробку со щупом. Трактор должен быть готов к работе.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Для чего   нужна эта пробка?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Какими будут ваши действия?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Первое суждение:  -</a:t>
            </a:r>
            <a:endParaRPr lang="ru-RU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Второе суждение:  -</a:t>
            </a:r>
            <a:endParaRPr lang="ru-RU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Правильные ответы теста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142984"/>
            <a:ext cx="7467600" cy="4525963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rgbClr val="92D050"/>
                </a:solidFill>
              </a:rPr>
              <a:t>1.  Каково назначение вала ведущего колеса?</a:t>
            </a:r>
          </a:p>
          <a:p>
            <a:pPr algn="just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- для передачи крутящего момента  от дифференциала к колесу</a:t>
            </a:r>
          </a:p>
          <a:p>
            <a:pPr algn="just"/>
            <a:r>
              <a:rPr lang="ru-RU" sz="2000" dirty="0" smtClean="0">
                <a:solidFill>
                  <a:srgbClr val="92D050"/>
                </a:solidFill>
              </a:rPr>
              <a:t>2. Какие шестерни используются в главной передаче трактора МТЗ-82</a:t>
            </a:r>
          </a:p>
          <a:p>
            <a:pPr algn="just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- обе шестерни конические со спиральными зубьями</a:t>
            </a:r>
          </a:p>
          <a:p>
            <a:pPr algn="just"/>
            <a:r>
              <a:rPr lang="ru-RU" sz="2000" dirty="0" smtClean="0">
                <a:solidFill>
                  <a:srgbClr val="92D050"/>
                </a:solidFill>
              </a:rPr>
              <a:t>3. Механизм  блокировки  дифференциала заднего моста трактора МТЗ-82  имеет привод:</a:t>
            </a:r>
          </a:p>
          <a:p>
            <a:pPr algn="just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- гидравлический</a:t>
            </a:r>
          </a:p>
          <a:p>
            <a:r>
              <a:rPr lang="ru-RU" sz="2000" dirty="0" smtClean="0">
                <a:solidFill>
                  <a:srgbClr val="92D050"/>
                </a:solidFill>
              </a:rPr>
              <a:t>4. Привод переднего моста трактора МТЗ-82 осуществляется:</a:t>
            </a:r>
          </a:p>
          <a:p>
            <a:pPr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- от раздаточной коробки</a:t>
            </a:r>
          </a:p>
          <a:p>
            <a:r>
              <a:rPr lang="ru-RU" sz="2000" dirty="0" smtClean="0">
                <a:solidFill>
                  <a:srgbClr val="92D050"/>
                </a:solidFill>
              </a:rPr>
              <a:t>5. Крутящий момент между промежуточным и задним ведущими мостами автомобиля КамАЗ распределяется с помощью:</a:t>
            </a:r>
          </a:p>
          <a:p>
            <a:pPr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- симметричного межосевого дифференциала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Задание для самостоятельной подготовки 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15370" cy="4525963"/>
          </a:xfrm>
        </p:spPr>
        <p:txBody>
          <a:bodyPr>
            <a:noAutofit/>
          </a:bodyPr>
          <a:lstStyle/>
          <a:p>
            <a:r>
              <a:rPr lang="ru-RU" sz="1400" dirty="0" smtClean="0">
                <a:solidFill>
                  <a:srgbClr val="92D050"/>
                </a:solidFill>
              </a:rPr>
              <a:t>1.   Повторить   изученный   материал   по   конспекту   и   учебнику 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( А. М.   Гуревич    Е. М.    Сорокин    «Тракторы   и   автомобили» ) 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стр.  340-348.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2.    Составить развёрнутый план по вопросам изученной темы «Ведущие мосты автомобилей и колёсных тракторов».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План: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1.  </a:t>
            </a:r>
            <a:r>
              <a:rPr lang="ru-RU" sz="1400" i="1" dirty="0" smtClean="0">
                <a:solidFill>
                  <a:srgbClr val="92D050"/>
                </a:solidFill>
              </a:rPr>
              <a:t> </a:t>
            </a:r>
            <a:r>
              <a:rPr lang="ru-RU" sz="1400" dirty="0" smtClean="0">
                <a:solidFill>
                  <a:srgbClr val="92D050"/>
                </a:solidFill>
              </a:rPr>
              <a:t>ведущие мосты колесных тракторов общего назначения;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а __________________________________________________________ 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б __________________________________________________________ 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в __________________________________________________________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2.  ведущие мосты колесных универсально-пропашных тракторов;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а __________________________________________________________ </a:t>
            </a:r>
          </a:p>
          <a:p>
            <a:r>
              <a:rPr lang="ru-RU" sz="1400" smtClean="0">
                <a:solidFill>
                  <a:srgbClr val="92D050"/>
                </a:solidFill>
              </a:rPr>
              <a:t>б </a:t>
            </a:r>
            <a:r>
              <a:rPr lang="ru-RU" sz="1400" dirty="0" smtClean="0">
                <a:solidFill>
                  <a:srgbClr val="92D050"/>
                </a:solidFill>
              </a:rPr>
              <a:t>__________________________________________________________ 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в __________________________________________________________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3.   ведущие мосты автомобилей. 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а __________________________________________________________ 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б __________________________________________________________ 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в __________________________________________________________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Дополнительная литература: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 ОАО «КамАЗ» .  «Руководство по ремонту и техническому обслуживанию: КамАЗ- 5320, 5410, 55102, 5511, 53212, 53211, 53212, 54112, 43114, 43118, 65111, 53228, 44108, 43115, 65115, 6540, 53229, 4326, 53215, 54115.»; - М,: Русь </a:t>
            </a:r>
            <a:r>
              <a:rPr lang="ru-RU" sz="1400" dirty="0" err="1" smtClean="0">
                <a:solidFill>
                  <a:srgbClr val="92D050"/>
                </a:solidFill>
              </a:rPr>
              <a:t>Автокнига</a:t>
            </a:r>
            <a:r>
              <a:rPr lang="ru-RU" sz="1400" dirty="0" smtClean="0">
                <a:solidFill>
                  <a:srgbClr val="92D050"/>
                </a:solidFill>
              </a:rPr>
              <a:t>, 2001.</a:t>
            </a:r>
          </a:p>
          <a:p>
            <a:r>
              <a:rPr lang="ru-RU" sz="1400" dirty="0" smtClean="0">
                <a:solidFill>
                  <a:srgbClr val="92D050"/>
                </a:solidFill>
              </a:rPr>
              <a:t>Скотников В. А., и др.  Тракторы и автомобили ;   Учебник, - М,: </a:t>
            </a:r>
            <a:r>
              <a:rPr lang="ru-RU" sz="1400" dirty="0" err="1" smtClean="0">
                <a:solidFill>
                  <a:srgbClr val="92D050"/>
                </a:solidFill>
              </a:rPr>
              <a:t>Агропромиздат</a:t>
            </a:r>
            <a:r>
              <a:rPr lang="ru-RU" sz="1400" dirty="0" smtClean="0">
                <a:solidFill>
                  <a:srgbClr val="92D050"/>
                </a:solidFill>
              </a:rPr>
              <a:t>, 1995.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55</TotalTime>
  <Words>458</Words>
  <Application>Microsoft Office PowerPoint</Application>
  <PresentationFormat>Экран (4:3)</PresentationFormat>
  <Paragraphs>63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Техническая</vt:lpstr>
      <vt:lpstr>Тема: Ведущие мосты автомобилей и колёсных тракторов</vt:lpstr>
      <vt:lpstr>Ведущие мосты нужны каждой машине:</vt:lpstr>
      <vt:lpstr>  </vt:lpstr>
      <vt:lpstr>  </vt:lpstr>
      <vt:lpstr>И даже таким машинам</vt:lpstr>
      <vt:lpstr> </vt:lpstr>
      <vt:lpstr>Практическое задание: </vt:lpstr>
      <vt:lpstr>Правильные ответы теста</vt:lpstr>
      <vt:lpstr>Задание для самостоятельной подготовки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Ведущие мосты автомобилей и колёсных тракторов</dc:title>
  <cp:lastModifiedBy>Босов</cp:lastModifiedBy>
  <cp:revision>16</cp:revision>
  <dcterms:modified xsi:type="dcterms:W3CDTF">2015-07-21T07:46:28Z</dcterms:modified>
</cp:coreProperties>
</file>