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76" r:id="rId3"/>
    <p:sldId id="278" r:id="rId4"/>
    <p:sldId id="270" r:id="rId5"/>
    <p:sldId id="277" r:id="rId6"/>
    <p:sldId id="259" r:id="rId7"/>
    <p:sldId id="266" r:id="rId8"/>
    <p:sldId id="267" r:id="rId9"/>
    <p:sldId id="279" r:id="rId10"/>
    <p:sldId id="269" r:id="rId11"/>
    <p:sldId id="265" r:id="rId12"/>
    <p:sldId id="257" r:id="rId13"/>
    <p:sldId id="280" r:id="rId14"/>
    <p:sldId id="271" r:id="rId15"/>
    <p:sldId id="275" r:id="rId16"/>
    <p:sldId id="272" r:id="rId17"/>
    <p:sldId id="281" r:id="rId18"/>
    <p:sldId id="260" r:id="rId19"/>
    <p:sldId id="261" r:id="rId20"/>
    <p:sldId id="268" r:id="rId21"/>
    <p:sldId id="282" r:id="rId22"/>
    <p:sldId id="274" r:id="rId23"/>
    <p:sldId id="263" r:id="rId24"/>
    <p:sldId id="283" r:id="rId25"/>
    <p:sldId id="284" r:id="rId26"/>
    <p:sldId id="285" r:id="rId27"/>
    <p:sldId id="286" r:id="rId28"/>
    <p:sldId id="287" r:id="rId29"/>
    <p:sldId id="273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0909" autoAdjust="0"/>
  </p:normalViewPr>
  <p:slideViewPr>
    <p:cSldViewPr>
      <p:cViewPr>
        <p:scale>
          <a:sx n="39" d="100"/>
          <a:sy n="39" d="100"/>
        </p:scale>
        <p:origin x="-498" y="-15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64B8D0F-9995-45B1-B57A-6E891B6E5719}" type="datetimeFigureOut">
              <a:rPr lang="ru-RU"/>
              <a:pPr>
                <a:defRPr/>
              </a:pPr>
              <a:t>14.10.2015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663E017-FC90-497B-841B-9EB4BD219A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7679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B017116-04BD-4530-AEDF-D8E27F144BEE}" type="slidenum">
              <a:rPr lang="ru-RU" smtClean="0"/>
              <a:pPr eaLnBrk="1" hangingPunct="1"/>
              <a:t>11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BE696-AD6E-4A84-96E7-8E58ADF605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17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37B5E-0D76-4C31-B7F2-610949D66B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004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5DF59-D71A-4523-BA09-9B3277E484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728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39415-11D0-4BED-8105-B352747152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159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31FCF-DD03-4373-BD0B-FC1CA74576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468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01DB0-47DB-4EDB-88A9-81D0086C77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240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E2D3A-44C8-4D8A-B719-C9AC89879B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460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25460-D253-41CD-873B-7F0388790E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266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2CEC6-5E55-4DBE-8EBF-5F7DC8CFA6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021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E77FF-F335-4DE6-BA1A-ACCF685130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629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83ED7-8277-413D-843A-99B60754AE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965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0E7E8EE-59E0-4A1A-A2EE-9B4E3A145D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7" descr="http://img0.liveinternet.ru/images/attach/c/4/80/18/80018038_large_ope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29" y="13686"/>
            <a:ext cx="9145004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Заголовок 5"/>
          <p:cNvSpPr>
            <a:spLocks noGrp="1"/>
          </p:cNvSpPr>
          <p:nvPr>
            <p:ph type="ctrTitle"/>
          </p:nvPr>
        </p:nvSpPr>
        <p:spPr>
          <a:xfrm>
            <a:off x="2339752" y="4725144"/>
            <a:ext cx="6805252" cy="1797894"/>
          </a:xfrm>
          <a:solidFill>
            <a:srgbClr val="FFC000"/>
          </a:solidFill>
        </p:spPr>
        <p:txBody>
          <a:bodyPr/>
          <a:lstStyle/>
          <a:p>
            <a:r>
              <a:rPr lang="ru-RU" sz="2000" b="1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Презентация внеклассного мероприятия</a:t>
            </a:r>
            <a:br>
              <a:rPr lang="ru-RU" sz="2000" b="1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«Чай – интернациональный напиток»</a:t>
            </a:r>
            <a:br>
              <a:rPr lang="ru-RU" sz="2800" b="1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Гудкова Елена Сергеевна,</a:t>
            </a:r>
            <a:br>
              <a:rPr lang="ru-RU" sz="2000" b="1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ГБПОУ «Чайковский техникум промышленных технологий и управления»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076" name="Picture 9" descr="http://minnow.ru/forum/misc.php?action=pun_attachment&amp;item=30115&amp;download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0" y="3284984"/>
            <a:ext cx="4211960" cy="3573016"/>
          </a:xfrm>
          <a:solidFill>
            <a:srgbClr val="FFC000"/>
          </a:solidFill>
        </p:spPr>
        <p:txBody>
          <a:bodyPr/>
          <a:lstStyle/>
          <a:p>
            <a:pPr>
              <a:buFontTx/>
              <a:buNone/>
            </a:pPr>
            <a:r>
              <a:rPr lang="ru-RU" sz="2000" b="1" dirty="0" smtClean="0">
                <a:latin typeface="Constantia" pitchFamily="18" charset="0"/>
              </a:rPr>
              <a:t>На </a:t>
            </a:r>
            <a:r>
              <a:rPr lang="ru-RU" sz="2000" b="1" dirty="0" err="1" smtClean="0">
                <a:latin typeface="Constantia" pitchFamily="18" charset="0"/>
              </a:rPr>
              <a:t>вечереющем</a:t>
            </a:r>
            <a:r>
              <a:rPr lang="ru-RU" sz="2000" b="1" dirty="0" smtClean="0">
                <a:latin typeface="Constantia" pitchFamily="18" charset="0"/>
              </a:rPr>
              <a:t> балконе</a:t>
            </a:r>
            <a:endParaRPr lang="ru-RU" sz="2000" dirty="0" smtClean="0">
              <a:latin typeface="Constantia" pitchFamily="18" charset="0"/>
            </a:endParaRPr>
          </a:p>
          <a:p>
            <a:pPr>
              <a:buFontTx/>
              <a:buNone/>
            </a:pPr>
            <a:r>
              <a:rPr lang="ru-RU" sz="2000" b="1" dirty="0" smtClean="0">
                <a:latin typeface="Constantia" pitchFamily="18" charset="0"/>
              </a:rPr>
              <a:t>Собрались все – и млад, и стар,</a:t>
            </a:r>
            <a:endParaRPr lang="ru-RU" sz="2000" dirty="0" smtClean="0">
              <a:latin typeface="Constantia" pitchFamily="18" charset="0"/>
            </a:endParaRPr>
          </a:p>
          <a:p>
            <a:pPr>
              <a:buFontTx/>
              <a:buNone/>
            </a:pPr>
            <a:r>
              <a:rPr lang="ru-RU" sz="2000" b="1" dirty="0" smtClean="0">
                <a:latin typeface="Constantia" pitchFamily="18" charset="0"/>
              </a:rPr>
              <a:t>Сближает всех в одном законе</a:t>
            </a:r>
            <a:endParaRPr lang="ru-RU" sz="2000" dirty="0" smtClean="0">
              <a:latin typeface="Constantia" pitchFamily="18" charset="0"/>
            </a:endParaRPr>
          </a:p>
          <a:p>
            <a:pPr>
              <a:buFontTx/>
              <a:buNone/>
            </a:pPr>
            <a:r>
              <a:rPr lang="ru-RU" sz="2000" b="1" dirty="0" smtClean="0">
                <a:latin typeface="Constantia" pitchFamily="18" charset="0"/>
              </a:rPr>
              <a:t>Кипящий бурно самовар.</a:t>
            </a:r>
            <a:endParaRPr lang="ru-RU" sz="2000" dirty="0" smtClean="0">
              <a:latin typeface="Constantia" pitchFamily="18" charset="0"/>
            </a:endParaRPr>
          </a:p>
          <a:p>
            <a:pPr>
              <a:buFontTx/>
              <a:buNone/>
            </a:pPr>
            <a:r>
              <a:rPr lang="ru-RU" sz="2000" b="1" dirty="0" smtClean="0">
                <a:latin typeface="Constantia" pitchFamily="18" charset="0"/>
              </a:rPr>
              <a:t> Цветут лиловые сирени,</a:t>
            </a:r>
            <a:endParaRPr lang="ru-RU" sz="2000" dirty="0" smtClean="0">
              <a:latin typeface="Constantia" pitchFamily="18" charset="0"/>
            </a:endParaRPr>
          </a:p>
          <a:p>
            <a:pPr>
              <a:buFontTx/>
              <a:buNone/>
            </a:pPr>
            <a:r>
              <a:rPr lang="ru-RU" sz="2000" b="1" dirty="0" smtClean="0">
                <a:latin typeface="Constantia" pitchFamily="18" charset="0"/>
              </a:rPr>
              <a:t>Чеканит золото закат</a:t>
            </a:r>
            <a:endParaRPr lang="ru-RU" sz="2000" dirty="0" smtClean="0">
              <a:latin typeface="Constantia" pitchFamily="18" charset="0"/>
            </a:endParaRPr>
          </a:p>
          <a:p>
            <a:pPr>
              <a:buFontTx/>
              <a:buNone/>
            </a:pPr>
            <a:r>
              <a:rPr lang="ru-RU" sz="2000" b="1" dirty="0" smtClean="0">
                <a:latin typeface="Constantia" pitchFamily="18" charset="0"/>
              </a:rPr>
              <a:t>И в мыслях разгоняет тени</a:t>
            </a:r>
            <a:endParaRPr lang="ru-RU" sz="2000" dirty="0" smtClean="0">
              <a:latin typeface="Constantia" pitchFamily="18" charset="0"/>
            </a:endParaRPr>
          </a:p>
          <a:p>
            <a:pPr>
              <a:buFontTx/>
              <a:buNone/>
            </a:pPr>
            <a:r>
              <a:rPr lang="ru-RU" sz="2000" b="1" dirty="0" smtClean="0">
                <a:latin typeface="Constantia" pitchFamily="18" charset="0"/>
              </a:rPr>
              <a:t>Китайской травки аромат.                                                                                   К. Бальмонт</a:t>
            </a:r>
            <a:endParaRPr lang="ru-RU" sz="2000" dirty="0" smtClean="0">
              <a:latin typeface="Constantia" pitchFamily="18" charset="0"/>
            </a:endParaRPr>
          </a:p>
          <a:p>
            <a:pPr>
              <a:buFontTx/>
              <a:buNone/>
            </a:pPr>
            <a:r>
              <a:rPr lang="ru-RU" dirty="0" smtClean="0"/>
              <a:t> </a:t>
            </a:r>
          </a:p>
          <a:p>
            <a:endParaRPr lang="ru-RU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4" descr="http://appetites.ru/wp-content/uploads/2012/11/angliiskoe-chaepit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Содержимое 2"/>
          <p:cNvSpPr>
            <a:spLocks noGrp="1"/>
          </p:cNvSpPr>
          <p:nvPr>
            <p:ph idx="1"/>
          </p:nvPr>
        </p:nvSpPr>
        <p:spPr>
          <a:xfrm>
            <a:off x="457200" y="571501"/>
            <a:ext cx="5770984" cy="1777379"/>
          </a:xfrm>
          <a:solidFill>
            <a:srgbClr val="FFC000"/>
          </a:solidFill>
        </p:spPr>
        <p:txBody>
          <a:bodyPr/>
          <a:lstStyle/>
          <a:p>
            <a:pPr>
              <a:buFontTx/>
              <a:buNone/>
            </a:pPr>
            <a:r>
              <a:rPr lang="en-US" sz="2400" b="1" dirty="0" smtClean="0">
                <a:latin typeface="Constantia" pitchFamily="18" charset="0"/>
              </a:rPr>
              <a:t>If you are cold, tea will warm you,</a:t>
            </a:r>
            <a:endParaRPr lang="ru-RU" sz="2400" b="1" dirty="0" smtClean="0">
              <a:latin typeface="Constantia" pitchFamily="18" charset="0"/>
            </a:endParaRPr>
          </a:p>
          <a:p>
            <a:pPr>
              <a:buFontTx/>
              <a:buNone/>
            </a:pPr>
            <a:r>
              <a:rPr lang="en-US" sz="2400" b="1" dirty="0" smtClean="0">
                <a:latin typeface="Constantia" pitchFamily="18" charset="0"/>
              </a:rPr>
              <a:t>If you are heated, it will cool you,</a:t>
            </a:r>
            <a:endParaRPr lang="ru-RU" sz="2400" b="1" dirty="0" smtClean="0">
              <a:latin typeface="Constantia" pitchFamily="18" charset="0"/>
            </a:endParaRPr>
          </a:p>
          <a:p>
            <a:pPr>
              <a:buFontTx/>
              <a:buNone/>
            </a:pPr>
            <a:r>
              <a:rPr lang="en-US" sz="2400" b="1" dirty="0" smtClean="0">
                <a:latin typeface="Constantia" pitchFamily="18" charset="0"/>
              </a:rPr>
              <a:t>If you are depressed, it will cheer you,</a:t>
            </a:r>
            <a:endParaRPr lang="ru-RU" sz="2400" b="1" dirty="0" smtClean="0">
              <a:latin typeface="Constantia" pitchFamily="18" charset="0"/>
            </a:endParaRPr>
          </a:p>
          <a:p>
            <a:pPr>
              <a:buFontTx/>
              <a:buNone/>
            </a:pPr>
            <a:r>
              <a:rPr lang="en-US" sz="2400" b="1" dirty="0" smtClean="0">
                <a:latin typeface="Constantia" pitchFamily="18" charset="0"/>
              </a:rPr>
              <a:t>If you are excited, it will calm you.</a:t>
            </a:r>
            <a:endParaRPr lang="ru-RU" sz="2400" b="1" dirty="0" smtClean="0">
              <a:latin typeface="Constantia" pitchFamily="18" charset="0"/>
            </a:endParaRPr>
          </a:p>
          <a:p>
            <a:endParaRPr lang="ru-RU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0964" name="Picture 4" descr="http://www.myjulia.ru/data/cache/2012/12/15/1128234_4707-800x6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644" y="0"/>
            <a:ext cx="9188039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-76644" y="1"/>
            <a:ext cx="3856556" cy="3645024"/>
          </a:xfrm>
          <a:solidFill>
            <a:srgbClr val="FFC000"/>
          </a:solidFill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Constantia" pitchFamily="18" charset="0"/>
              </a:rPr>
              <a:t>Чаепитие органично вписалось в старинные традиции гостеприимства русского народа.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148" name="Picture 4" descr="http://infofood.net/st/files/image/29_11_11_img4ed4910b62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13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1857375" y="4293096"/>
            <a:ext cx="6387033" cy="2448272"/>
          </a:xfrm>
          <a:solidFill>
            <a:srgbClr val="FFC000"/>
          </a:solidFill>
        </p:spPr>
        <p:txBody>
          <a:bodyPr/>
          <a:lstStyle/>
          <a:p>
            <a:pPr marL="0" indent="0" algn="ctr">
              <a:buNone/>
            </a:pPr>
            <a:r>
              <a:rPr lang="ru-RU" sz="4000" b="1" dirty="0" smtClean="0">
                <a:latin typeface="Constantia" pitchFamily="18" charset="0"/>
              </a:rPr>
              <a:t>Чай - это богатейшая аптека и прекрасное косметическое средство.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8" descr="http://bezfishki.ru/uploads/posts/2011-12/thumbs/9suor5u6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6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Объект 2"/>
          <p:cNvSpPr>
            <a:spLocks noGrp="1"/>
          </p:cNvSpPr>
          <p:nvPr>
            <p:ph idx="1"/>
          </p:nvPr>
        </p:nvSpPr>
        <p:spPr>
          <a:xfrm>
            <a:off x="-33610" y="4653136"/>
            <a:ext cx="7485930" cy="2204864"/>
          </a:xfrm>
          <a:solidFill>
            <a:srgbClr val="FFC000"/>
          </a:solidFill>
        </p:spPr>
        <p:txBody>
          <a:bodyPr/>
          <a:lstStyle/>
          <a:p>
            <a:pPr marL="0" indent="0">
              <a:buNone/>
            </a:pPr>
            <a:r>
              <a:rPr lang="en-US" sz="2800" b="1" dirty="0" smtClean="0">
                <a:latin typeface="Constantia" pitchFamily="18" charset="0"/>
              </a:rPr>
              <a:t> </a:t>
            </a:r>
            <a:r>
              <a:rPr lang="ru-RU" sz="2800" b="1" dirty="0">
                <a:latin typeface="Constantia" pitchFamily="18" charset="0"/>
              </a:rPr>
              <a:t>Родина чая - Китай. Открытие чая приписывают мифическому правителю древности по имени </a:t>
            </a:r>
            <a:r>
              <a:rPr lang="ru-RU" sz="2800" b="1" dirty="0" err="1">
                <a:latin typeface="Constantia" pitchFamily="18" charset="0"/>
              </a:rPr>
              <a:t>Шэнь</a:t>
            </a:r>
            <a:r>
              <a:rPr lang="ru-RU" sz="2800" b="1" dirty="0">
                <a:latin typeface="Constantia" pitchFamily="18" charset="0"/>
              </a:rPr>
              <a:t> </a:t>
            </a:r>
            <a:r>
              <a:rPr lang="ru-RU" sz="2800" b="1" dirty="0" err="1">
                <a:latin typeface="Constantia" pitchFamily="18" charset="0"/>
              </a:rPr>
              <a:t>Нун</a:t>
            </a:r>
            <a:r>
              <a:rPr lang="ru-RU" sz="2800" b="1" dirty="0">
                <a:latin typeface="Constantia" pitchFamily="18" charset="0"/>
              </a:rPr>
              <a:t>, жившему около 4800 лет тому назад. </a:t>
            </a:r>
            <a:endParaRPr lang="ru-RU" sz="2800" b="1" dirty="0" smtClean="0">
              <a:latin typeface="Constantia" pitchFamily="18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6" descr="http://www.all-earth.org/uploads/posts/2012-01/1326098403_plantaciya-chaya-ulun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757"/>
            <a:ext cx="9132094" cy="6877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Объект 2"/>
          <p:cNvSpPr>
            <a:spLocks noGrp="1"/>
          </p:cNvSpPr>
          <p:nvPr>
            <p:ph idx="1"/>
          </p:nvPr>
        </p:nvSpPr>
        <p:spPr>
          <a:xfrm>
            <a:off x="899592" y="4653136"/>
            <a:ext cx="7848872" cy="1944215"/>
          </a:xfrm>
          <a:solidFill>
            <a:srgbClr val="FFC000"/>
          </a:solidFill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latin typeface="Constantia" pitchFamily="18" charset="0"/>
              </a:rPr>
              <a:t>Собирали чай только женщины. Считалось, что аромат женских рук не портит запах чая. </a:t>
            </a:r>
            <a:endParaRPr lang="en-US" sz="2400" b="1" dirty="0" smtClean="0">
              <a:latin typeface="Constantia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Constantia" pitchFamily="18" charset="0"/>
              </a:rPr>
              <a:t>Для китайского императора чай собирали только девушки в возрасте до 16 лет.</a:t>
            </a:r>
          </a:p>
          <a:p>
            <a:pPr marL="0" indent="0">
              <a:buNone/>
            </a:pPr>
            <a:endParaRPr lang="ru-RU" dirty="0" smtClean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http://pro-tea.ru/download/images/568988d9f32748bb59e0f69fbe4a0cd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476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Содержимое 2"/>
          <p:cNvSpPr>
            <a:spLocks noGrp="1"/>
          </p:cNvSpPr>
          <p:nvPr>
            <p:ph idx="1"/>
          </p:nvPr>
        </p:nvSpPr>
        <p:spPr>
          <a:xfrm>
            <a:off x="107950" y="11113"/>
            <a:ext cx="3023889" cy="6586239"/>
          </a:xfrm>
          <a:solidFill>
            <a:srgbClr val="FFC000"/>
          </a:solidFill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Constantia" pitchFamily="18" charset="0"/>
              </a:rPr>
              <a:t>Чайная церемония - обряд, зародившейся в Китае еще до нашей эры, в настоящее время в чистом виде сохранился только в Японии.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0244" name="Picture 2" descr="http://www.tiga.by/images/news/sto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5" r="13257"/>
          <a:stretch/>
        </p:blipFill>
        <p:spPr bwMode="auto">
          <a:xfrm>
            <a:off x="0" y="-54228"/>
            <a:ext cx="6732240" cy="6885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6012160" y="0"/>
            <a:ext cx="3131840" cy="6858000"/>
          </a:xfrm>
          <a:solidFill>
            <a:srgbClr val="FFC000"/>
          </a:solidFill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onstantia" pitchFamily="18" charset="0"/>
              </a:rPr>
              <a:t>Britain imports about 20% of all the world's tea.</a:t>
            </a:r>
            <a:endParaRPr lang="ru-RU" b="1" dirty="0" smtClean="0">
              <a:latin typeface="Constantia" pitchFamily="18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onstantia" pitchFamily="18" charset="0"/>
              </a:rPr>
              <a:t>Tea was first brought to Britain in the early</a:t>
            </a:r>
            <a:r>
              <a:rPr lang="ru-RU" b="1" dirty="0" smtClean="0">
                <a:latin typeface="Constantia" pitchFamily="18" charset="0"/>
              </a:rPr>
              <a:t> </a:t>
            </a:r>
            <a:r>
              <a:rPr lang="en-US" b="1" dirty="0" smtClean="0">
                <a:latin typeface="Constantia" pitchFamily="18" charset="0"/>
              </a:rPr>
              <a:t>17th century by the East India Company. </a:t>
            </a:r>
            <a:endParaRPr lang="ru-RU" b="1" dirty="0" smtClean="0">
              <a:latin typeface="Constantia" pitchFamily="18" charset="0"/>
            </a:endParaRPr>
          </a:p>
          <a:p>
            <a:endParaRPr lang="ru-RU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1268" name="Picture 8" descr="http://static.eva.ru/eva/310000-320000/311440/contest/1443282797756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0" y="3857625"/>
            <a:ext cx="8676456" cy="2019647"/>
          </a:xfrm>
          <a:solidFill>
            <a:srgbClr val="FFC000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latin typeface="Constantia" pitchFamily="18" charset="0"/>
              </a:rPr>
              <a:t>The ritual of drinking teas was introduced in the  17th century by Catherine of Braganza, the wife of the King Charles the Second.</a:t>
            </a:r>
            <a:endParaRPr lang="ru-RU" b="1" dirty="0" smtClean="0">
              <a:latin typeface="Constantia" pitchFamily="18" charset="0"/>
            </a:endParaRPr>
          </a:p>
          <a:p>
            <a:endParaRPr lang="ru-RU" b="1" dirty="0" smtClean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 descr="http://www.puzzleit.ru/files/puzzles/41/40609/_previe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1"/>
            <a:ext cx="4143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Подзаголовок 5"/>
          <p:cNvSpPr>
            <a:spLocks noGrp="1"/>
          </p:cNvSpPr>
          <p:nvPr>
            <p:ph type="subTitle" idx="1"/>
          </p:nvPr>
        </p:nvSpPr>
        <p:spPr>
          <a:xfrm>
            <a:off x="0" y="4214813"/>
            <a:ext cx="5000625" cy="2643187"/>
          </a:xfrm>
          <a:solidFill>
            <a:srgbClr val="FFC000"/>
          </a:solidFill>
        </p:spPr>
        <p:txBody>
          <a:bodyPr/>
          <a:lstStyle/>
          <a:p>
            <a:endParaRPr lang="ru-RU" sz="4800" b="1" dirty="0" smtClean="0">
              <a:latin typeface="Constantia" pitchFamily="18" charset="0"/>
            </a:endParaRPr>
          </a:p>
          <a:p>
            <a:r>
              <a:rPr lang="ru-RU" sz="4800" b="1" dirty="0" smtClean="0">
                <a:latin typeface="Constantia" pitchFamily="18" charset="0"/>
              </a:rPr>
              <a:t>Кустодиев Б.М.</a:t>
            </a:r>
          </a:p>
        </p:txBody>
      </p:sp>
      <p:pic>
        <p:nvPicPr>
          <p:cNvPr id="12292" name="Picture 7" descr="http://img-fotki.yandex.ru/get/4426/102037042.20/0_89ed7_b4fa6945_X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27613" cy="421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http://www.arteyes.ru/uploads/posts/2011-03-02/132-4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8" b="3668"/>
          <a:stretch/>
        </p:blipFill>
        <p:spPr bwMode="auto">
          <a:xfrm>
            <a:off x="-11981" y="3645024"/>
            <a:ext cx="5395303" cy="3242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6" descr="http://f9.ifotki.info/org/7e55389e67c0217918f5ab2a384454c7bcff039954857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83322" cy="3694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Объект 4"/>
          <p:cNvSpPr>
            <a:spLocks noGrp="1"/>
          </p:cNvSpPr>
          <p:nvPr>
            <p:ph idx="1"/>
          </p:nvPr>
        </p:nvSpPr>
        <p:spPr>
          <a:xfrm>
            <a:off x="5383323" y="0"/>
            <a:ext cx="3832116" cy="6857999"/>
          </a:xfrm>
          <a:solidFill>
            <a:srgbClr val="FFC000"/>
          </a:solidFill>
        </p:spPr>
        <p:txBody>
          <a:bodyPr/>
          <a:lstStyle/>
          <a:p>
            <a:pPr eaLnBrk="1" hangingPunct="1">
              <a:buFontTx/>
              <a:buNone/>
            </a:pPr>
            <a:endParaRPr lang="ru-RU" b="1" dirty="0" smtClean="0">
              <a:latin typeface="Constantia" pitchFamily="18" charset="0"/>
            </a:endParaRPr>
          </a:p>
          <a:p>
            <a:pPr eaLnBrk="1" hangingPunct="1">
              <a:buFontTx/>
              <a:buNone/>
            </a:pPr>
            <a:endParaRPr lang="ru-RU" b="1" dirty="0">
              <a:latin typeface="Constantia" pitchFamily="18" charset="0"/>
            </a:endParaRPr>
          </a:p>
          <a:p>
            <a:pPr eaLnBrk="1" hangingPunct="1">
              <a:buFontTx/>
              <a:buNone/>
            </a:pPr>
            <a:endParaRPr lang="ru-RU" b="1" dirty="0" smtClean="0">
              <a:latin typeface="Constantia" pitchFamily="18" charset="0"/>
            </a:endParaRPr>
          </a:p>
          <a:p>
            <a:pPr eaLnBrk="1" hangingPunct="1">
              <a:buFontTx/>
              <a:buNone/>
            </a:pPr>
            <a:endParaRPr lang="ru-RU" b="1" dirty="0">
              <a:latin typeface="Constantia" pitchFamily="18" charset="0"/>
            </a:endParaRPr>
          </a:p>
          <a:p>
            <a:pPr eaLnBrk="1" hangingPunct="1">
              <a:buFontTx/>
              <a:buNone/>
            </a:pPr>
            <a:endParaRPr lang="ru-RU" b="1" dirty="0" smtClean="0">
              <a:latin typeface="Constantia" pitchFamily="18" charset="0"/>
            </a:endParaRPr>
          </a:p>
          <a:p>
            <a:pPr eaLnBrk="1" hangingPunct="1">
              <a:buFontTx/>
              <a:buNone/>
            </a:pPr>
            <a:r>
              <a:rPr lang="ru-RU" b="1" dirty="0" smtClean="0">
                <a:latin typeface="Constantia" pitchFamily="18" charset="0"/>
              </a:rPr>
              <a:t>Русское чаепитие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4340" name="Picture 2" descr="http://img1.liveinternet.ru/images/attach/c/2/67/106/67106578_4e5714628f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9295" cy="6872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214313" y="428625"/>
            <a:ext cx="5143500" cy="3576439"/>
          </a:xfrm>
          <a:solidFill>
            <a:srgbClr val="FFC000"/>
          </a:solidFill>
        </p:spPr>
        <p:txBody>
          <a:bodyPr/>
          <a:lstStyle/>
          <a:p>
            <a:pPr>
              <a:buFontTx/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Constantia" pitchFamily="18" charset="0"/>
              </a:rPr>
              <a:t>Смеркалось: на столе блистая,</a:t>
            </a:r>
          </a:p>
          <a:p>
            <a:pPr>
              <a:buFontTx/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Constantia" pitchFamily="18" charset="0"/>
              </a:rPr>
              <a:t>Шипел вечерний самовар,</a:t>
            </a:r>
          </a:p>
          <a:p>
            <a:pPr>
              <a:buFontTx/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Constantia" pitchFamily="18" charset="0"/>
              </a:rPr>
              <a:t>Китайский чайник нагревая,</a:t>
            </a:r>
          </a:p>
          <a:p>
            <a:pPr>
              <a:buFontTx/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Constantia" pitchFamily="18" charset="0"/>
              </a:rPr>
              <a:t>Над ним клубился легкий пар,</a:t>
            </a:r>
          </a:p>
          <a:p>
            <a:pPr>
              <a:buFontTx/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Constantia" pitchFamily="18" charset="0"/>
              </a:rPr>
              <a:t>Разлитый Ольгиной рукою,</a:t>
            </a:r>
          </a:p>
          <a:p>
            <a:pPr>
              <a:buFontTx/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Constantia" pitchFamily="18" charset="0"/>
              </a:rPr>
              <a:t>По чашкам темною </a:t>
            </a:r>
            <a:r>
              <a:rPr lang="ru-RU" sz="2400" b="1" dirty="0" err="1" smtClean="0">
                <a:solidFill>
                  <a:schemeClr val="tx2"/>
                </a:solidFill>
                <a:latin typeface="Constantia" pitchFamily="18" charset="0"/>
              </a:rPr>
              <a:t>струею</a:t>
            </a:r>
            <a:endParaRPr lang="ru-RU" sz="2400" b="1" dirty="0" smtClean="0">
              <a:solidFill>
                <a:schemeClr val="tx2"/>
              </a:solidFill>
              <a:latin typeface="Constantia" pitchFamily="18" charset="0"/>
            </a:endParaRPr>
          </a:p>
          <a:p>
            <a:pPr>
              <a:buFontTx/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Constantia" pitchFamily="18" charset="0"/>
              </a:rPr>
              <a:t>Уже душистый чай бежал.</a:t>
            </a:r>
          </a:p>
          <a:p>
            <a:pPr>
              <a:buFontTx/>
              <a:buNone/>
            </a:pPr>
            <a:r>
              <a:rPr lang="ru-RU" sz="2400" b="1" dirty="0" err="1" smtClean="0">
                <a:solidFill>
                  <a:schemeClr val="tx2"/>
                </a:solidFill>
                <a:latin typeface="Constantia" pitchFamily="18" charset="0"/>
              </a:rPr>
              <a:t>А.С.Пушкин</a:t>
            </a:r>
            <a:endParaRPr lang="ru-RU" sz="2400" b="1" dirty="0" smtClean="0">
              <a:solidFill>
                <a:schemeClr val="tx2"/>
              </a:solidFill>
              <a:latin typeface="Constantia" pitchFamily="18" charset="0"/>
            </a:endParaRPr>
          </a:p>
          <a:p>
            <a:endParaRPr lang="ru-RU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4143375" cy="3600450"/>
          </a:xfrm>
          <a:solidFill>
            <a:srgbClr val="FFC000"/>
          </a:solidFill>
        </p:spPr>
        <p:txBody>
          <a:bodyPr/>
          <a:lstStyle/>
          <a:p>
            <a:r>
              <a:rPr lang="ru-RU" sz="3200" b="1" dirty="0" smtClean="0">
                <a:latin typeface="Constantia" pitchFamily="18" charset="0"/>
              </a:rPr>
              <a:t> </a:t>
            </a:r>
            <a:r>
              <a:rPr lang="en-US" sz="3200" b="1" dirty="0" smtClean="0">
                <a:latin typeface="Constantia" pitchFamily="18" charset="0"/>
              </a:rPr>
              <a:t>Special ships were designed to bringing tea quickly from China - "clippers".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b="1" dirty="0" smtClean="0">
              <a:latin typeface="Constantia" pitchFamily="18" charset="0"/>
            </a:endParaRPr>
          </a:p>
        </p:txBody>
      </p:sp>
      <p:pic>
        <p:nvPicPr>
          <p:cNvPr id="41986" name="Picture 2" descr="http://www.vanishingtattoo.com/tds/images/nautical/nautical_large/clipper_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646361"/>
            <a:ext cx="4978027" cy="333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4" descr="http://www.vanishingtattoo.com/tds/images/nautical/nautical_large/clipper_0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0"/>
            <a:ext cx="5004048" cy="364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6" descr="http://www.china-voyage.com/wp-content/uploads/2010/08/ctar-kliper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6688"/>
            <a:ext cx="4139953" cy="3291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6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3600450"/>
          </a:xfrm>
        </p:spPr>
        <p:txBody>
          <a:bodyPr/>
          <a:lstStyle/>
          <a:p>
            <a:r>
              <a:rPr lang="en-US" sz="3600" b="1" dirty="0" smtClean="0">
                <a:latin typeface="Constantia" pitchFamily="18" charset="0"/>
              </a:rPr>
              <a:t>The ritual of drinking teas was introduced in the  17th century by Catherine of Braganza, the wife of the King Charles the Second.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dirty="0" smtClean="0">
              <a:latin typeface="Constantia" pitchFamily="18" charset="0"/>
            </a:endParaRPr>
          </a:p>
        </p:txBody>
      </p:sp>
      <p:pic>
        <p:nvPicPr>
          <p:cNvPr id="16388" name="Picture 6" descr="http://www.mercury-intour.com.ua/app/webroot/upload/images/797300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3999" cy="6858001"/>
          </a:xfrm>
          <a:noFill/>
        </p:spPr>
      </p:pic>
      <p:sp>
        <p:nvSpPr>
          <p:cNvPr id="16387" name="Подзаголовок 7"/>
          <p:cNvSpPr>
            <a:spLocks noGrp="1"/>
          </p:cNvSpPr>
          <p:nvPr>
            <p:ph type="subTitle" idx="1"/>
          </p:nvPr>
        </p:nvSpPr>
        <p:spPr>
          <a:xfrm>
            <a:off x="4860032" y="3933056"/>
            <a:ext cx="4283968" cy="2924944"/>
          </a:xfrm>
          <a:solidFill>
            <a:srgbClr val="FFC000"/>
          </a:solidFill>
        </p:spPr>
        <p:txBody>
          <a:bodyPr/>
          <a:lstStyle/>
          <a:p>
            <a:r>
              <a:rPr lang="en-US" sz="2800" b="1" dirty="0">
                <a:solidFill>
                  <a:schemeClr val="tx2"/>
                </a:solidFill>
                <a:latin typeface="Constantia" pitchFamily="18" charset="0"/>
              </a:rPr>
              <a:t>The ritual of drinking teas was introduced in the  17th century by Catherine of Braganza, the wife of the King Charles the Second.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2" descr="http://www.nosamamosesmaltes.com/wp-content/uploads/2011/07/Tea_tins_in_kitchen_mostly_Twinings-Medium-701x4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0" y="0"/>
            <a:ext cx="1008623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7740352" cy="2060848"/>
          </a:xfrm>
          <a:solidFill>
            <a:srgbClr val="FFC000"/>
          </a:solidFill>
        </p:spPr>
        <p:txBody>
          <a:bodyPr/>
          <a:lstStyle/>
          <a:p>
            <a:pPr algn="ctr">
              <a:buFontTx/>
              <a:buNone/>
            </a:pPr>
            <a:r>
              <a:rPr lang="en-US" b="1" dirty="0" smtClean="0">
                <a:latin typeface="Constantia" pitchFamily="18" charset="0"/>
              </a:rPr>
              <a:t>The British drink more tea than any other nation - about 4 kilos a head, or 1600 cups of tea a year, 5 cups of tea every day.</a:t>
            </a:r>
            <a:endParaRPr lang="ru-RU" b="1" dirty="0" smtClean="0">
              <a:latin typeface="Constantia" pitchFamily="18" charset="0"/>
            </a:endParaRPr>
          </a:p>
          <a:p>
            <a:pPr algn="ctr">
              <a:buFontTx/>
              <a:buNone/>
            </a:pPr>
            <a:endParaRPr lang="ru-RU" b="1" dirty="0" smtClean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8436" name="Picture 3" descr="http://world.menu.ru/img/0000755/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993"/>
            <a:ext cx="9252520" cy="684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457200" y="3356992"/>
            <a:ext cx="4834880" cy="3501007"/>
          </a:xfrm>
          <a:solidFill>
            <a:srgbClr val="FFC000"/>
          </a:solidFill>
        </p:spPr>
        <p:txBody>
          <a:bodyPr/>
          <a:lstStyle/>
          <a:p>
            <a:pPr>
              <a:buFontTx/>
              <a:buNone/>
            </a:pPr>
            <a:r>
              <a:rPr lang="ru-RU" dirty="0" smtClean="0"/>
              <a:t> </a:t>
            </a:r>
            <a:r>
              <a:rPr lang="ru-RU" sz="2400" b="1" dirty="0" smtClean="0">
                <a:latin typeface="Constantia" pitchFamily="18" charset="0"/>
              </a:rPr>
              <a:t>« Я должен был выпивать много чая, так как без него не мог работать. От чая освобождались те возможности, которые дремали в глубине моей души, давая возможность созидать»</a:t>
            </a:r>
          </a:p>
          <a:p>
            <a:pPr>
              <a:buFontTx/>
              <a:buNone/>
            </a:pPr>
            <a:r>
              <a:rPr lang="ru-RU" sz="2400" b="1" dirty="0" smtClean="0">
                <a:latin typeface="Constantia" pitchFamily="18" charset="0"/>
              </a:rPr>
              <a:t>   Л. Н. Толстой</a:t>
            </a:r>
          </a:p>
          <a:p>
            <a:endParaRPr lang="ru-RU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s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738" y="3500438"/>
            <a:ext cx="2100262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5" descr="s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2244725" cy="31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6" descr="s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357188"/>
            <a:ext cx="252095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7" descr="s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60350"/>
            <a:ext cx="1944687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8" descr="s2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04813"/>
            <a:ext cx="2255837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357438" y="3143250"/>
            <a:ext cx="4643437" cy="2928938"/>
          </a:xfrm>
        </p:spPr>
        <p:txBody>
          <a:bodyPr/>
          <a:lstStyle/>
          <a:p>
            <a:r>
              <a:rPr lang="ru-RU" b="1" smtClean="0">
                <a:latin typeface="Constantia" pitchFamily="18" charset="0"/>
              </a:rPr>
              <a:t>Одно из лучших собраний самоваров хранится в Государственном Историческом музее.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s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142875"/>
            <a:ext cx="204787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5" descr="s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716338"/>
            <a:ext cx="235902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6" descr="s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42875"/>
            <a:ext cx="23368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7" descr="samovar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2875"/>
            <a:ext cx="2225675" cy="299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8" descr="samovar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644900"/>
            <a:ext cx="23368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Подзаголовок 7"/>
          <p:cNvSpPr>
            <a:spLocks noGrp="1"/>
          </p:cNvSpPr>
          <p:nvPr>
            <p:ph type="subTitle" idx="1"/>
          </p:nvPr>
        </p:nvSpPr>
        <p:spPr>
          <a:xfrm>
            <a:off x="2428875" y="3286125"/>
            <a:ext cx="4429125" cy="2352675"/>
          </a:xfrm>
        </p:spPr>
        <p:txBody>
          <a:bodyPr/>
          <a:lstStyle/>
          <a:p>
            <a:r>
              <a:rPr lang="ru-RU" b="1" smtClean="0">
                <a:latin typeface="Constantia" pitchFamily="18" charset="0"/>
              </a:rPr>
              <a:t>Впервые самовар изготовили на Урале, а затем началось массовое производство,</a:t>
            </a:r>
          </a:p>
          <a:p>
            <a:r>
              <a:rPr lang="ru-RU" b="1" smtClean="0">
                <a:latin typeface="Constantia" pitchFamily="18" charset="0"/>
              </a:rPr>
              <a:t> в Туле.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5929313" cy="6411913"/>
          </a:xfrm>
          <a:gradFill rotWithShape="0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/>
          </a:gradFill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   </a:t>
            </a:r>
            <a:r>
              <a:rPr lang="ru-RU" sz="2000" b="1" smtClean="0">
                <a:latin typeface="Constantia" pitchFamily="18" charset="0"/>
              </a:rPr>
              <a:t>Самовар поет - гудит.                    </a:t>
            </a:r>
          </a:p>
          <a:p>
            <a:pPr>
              <a:buFontTx/>
              <a:buNone/>
            </a:pPr>
            <a:r>
              <a:rPr lang="ru-RU" sz="2000" b="1" smtClean="0">
                <a:latin typeface="Constantia" pitchFamily="18" charset="0"/>
              </a:rPr>
              <a:t>    Только с виду он сердит </a:t>
            </a:r>
          </a:p>
          <a:p>
            <a:pPr>
              <a:buFontTx/>
              <a:buNone/>
            </a:pPr>
            <a:r>
              <a:rPr lang="ru-RU" sz="2000" b="1" smtClean="0">
                <a:latin typeface="Constantia" pitchFamily="18" charset="0"/>
              </a:rPr>
              <a:t>    К потолку пускает пар </a:t>
            </a:r>
          </a:p>
          <a:p>
            <a:pPr>
              <a:buFontTx/>
              <a:buNone/>
            </a:pPr>
            <a:r>
              <a:rPr lang="ru-RU" sz="2000" b="1" smtClean="0">
                <a:latin typeface="Constantia" pitchFamily="18" charset="0"/>
              </a:rPr>
              <a:t>    Наш красавец самовар!</a:t>
            </a:r>
          </a:p>
          <a:p>
            <a:pPr>
              <a:buFontTx/>
              <a:buNone/>
            </a:pPr>
            <a:r>
              <a:rPr lang="ru-RU" sz="2000" b="1" smtClean="0">
                <a:latin typeface="Constantia" pitchFamily="18" charset="0"/>
              </a:rPr>
              <a:t>    Самовар пыхтит, искрится -</a:t>
            </a:r>
          </a:p>
          <a:p>
            <a:pPr>
              <a:buFontTx/>
              <a:buNone/>
            </a:pPr>
            <a:r>
              <a:rPr lang="ru-RU" sz="2000" b="1" smtClean="0">
                <a:latin typeface="Constantia" pitchFamily="18" charset="0"/>
              </a:rPr>
              <a:t>    Щедрый, круглый, золотой.</a:t>
            </a:r>
          </a:p>
          <a:p>
            <a:pPr>
              <a:buFontTx/>
              <a:buNone/>
            </a:pPr>
            <a:r>
              <a:rPr lang="ru-RU" sz="2000" b="1" smtClean="0">
                <a:latin typeface="Constantia" pitchFamily="18" charset="0"/>
              </a:rPr>
              <a:t>    Озаряет наши лица</a:t>
            </a:r>
          </a:p>
          <a:p>
            <a:pPr>
              <a:buFontTx/>
              <a:buNone/>
            </a:pPr>
            <a:r>
              <a:rPr lang="ru-RU" sz="2000" b="1" smtClean="0">
                <a:latin typeface="Constantia" pitchFamily="18" charset="0"/>
              </a:rPr>
              <a:t>    Он своею добротой.	</a:t>
            </a:r>
          </a:p>
          <a:p>
            <a:pPr>
              <a:buFontTx/>
              <a:buNone/>
            </a:pPr>
            <a:endParaRPr lang="ru-RU" smtClean="0"/>
          </a:p>
        </p:txBody>
      </p:sp>
      <p:pic>
        <p:nvPicPr>
          <p:cNvPr id="21507" name="Picture 4" descr="http://img-fotki.yandex.ru/get/5704/ya-stranac.d3/0_5b83a_856d861c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286125"/>
            <a:ext cx="442912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8" descr="http://strana-detctva.narod.ru/index.files/10718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0"/>
            <a:ext cx="3214687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9" descr="http://proteas.ru/wp-content/uploads/2012/09/0b01432062e40ae88683ea624ff7d37d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6125"/>
            <a:ext cx="471487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8"/>
            <a:ext cx="8229600" cy="5768975"/>
          </a:xfrm>
          <a:gradFill>
            <a:gsLst>
              <a:gs pos="0">
                <a:schemeClr val="accent3">
                  <a:lumMod val="90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</p:spPr>
        <p:txBody>
          <a:bodyPr/>
          <a:lstStyle/>
          <a:p>
            <a:pPr>
              <a:defRPr/>
            </a:pPr>
            <a:r>
              <a:rPr lang="ru-RU" sz="1800" b="1" dirty="0" smtClean="0">
                <a:latin typeface="Constantia" pitchFamily="18" charset="0"/>
              </a:rPr>
              <a:t>Викторина"Русский чай"</a:t>
            </a:r>
          </a:p>
          <a:p>
            <a:pPr>
              <a:defRPr/>
            </a:pPr>
            <a:r>
              <a:rPr lang="ru-RU" sz="1800" b="1" dirty="0" smtClean="0">
                <a:latin typeface="Constantia" pitchFamily="18" charset="0"/>
              </a:rPr>
              <a:t>1.Кто открыл чай?</a:t>
            </a:r>
          </a:p>
          <a:p>
            <a:pPr>
              <a:defRPr/>
            </a:pPr>
            <a:r>
              <a:rPr lang="ru-RU" sz="1800" b="1" dirty="0" smtClean="0">
                <a:latin typeface="Constantia" pitchFamily="18" charset="0"/>
              </a:rPr>
              <a:t>2.Чем полезен чай для человеческого организма?</a:t>
            </a:r>
          </a:p>
          <a:p>
            <a:pPr>
              <a:defRPr/>
            </a:pPr>
            <a:r>
              <a:rPr lang="ru-RU" sz="1800" b="1" dirty="0" smtClean="0">
                <a:latin typeface="Constantia" pitchFamily="18" charset="0"/>
              </a:rPr>
              <a:t>3.Сколько лет прошло с тех пор, как открыли чай?</a:t>
            </a:r>
          </a:p>
          <a:p>
            <a:pPr>
              <a:defRPr/>
            </a:pPr>
            <a:r>
              <a:rPr lang="ru-RU" sz="1800" b="1" dirty="0" smtClean="0">
                <a:latin typeface="Constantia" pitchFamily="18" charset="0"/>
              </a:rPr>
              <a:t>4.Родина чая?</a:t>
            </a:r>
          </a:p>
          <a:p>
            <a:pPr>
              <a:defRPr/>
            </a:pPr>
            <a:r>
              <a:rPr lang="ru-RU" sz="1800" b="1" dirty="0" smtClean="0">
                <a:latin typeface="Constantia" pitchFamily="18" charset="0"/>
              </a:rPr>
              <a:t>5.В какой стране теперь пьют больше всего чая?</a:t>
            </a:r>
          </a:p>
          <a:p>
            <a:pPr>
              <a:defRPr/>
            </a:pPr>
            <a:r>
              <a:rPr lang="ru-RU" sz="1800" b="1" dirty="0" smtClean="0">
                <a:latin typeface="Constantia" pitchFamily="18" charset="0"/>
              </a:rPr>
              <a:t>6.В какой стране меньше всего пьют чая? </a:t>
            </a:r>
          </a:p>
          <a:p>
            <a:pPr>
              <a:defRPr/>
            </a:pPr>
            <a:r>
              <a:rPr lang="ru-RU" sz="1800" b="1" dirty="0" smtClean="0">
                <a:latin typeface="Constantia" pitchFamily="18" charset="0"/>
              </a:rPr>
              <a:t>7.Когда (век, год) первая партия чая прибыла в Европу, из какой страны и в какую?</a:t>
            </a:r>
          </a:p>
          <a:p>
            <a:pPr>
              <a:defRPr/>
            </a:pPr>
            <a:r>
              <a:rPr lang="ru-RU" sz="1800" b="1" dirty="0" smtClean="0">
                <a:latin typeface="Constantia" pitchFamily="18" charset="0"/>
              </a:rPr>
              <a:t>8.Какой чай считается идеальным: с добавками или без добавок?</a:t>
            </a:r>
          </a:p>
          <a:p>
            <a:pPr>
              <a:defRPr/>
            </a:pPr>
            <a:r>
              <a:rPr lang="ru-RU" sz="1800" b="1" dirty="0" smtClean="0">
                <a:latin typeface="Constantia" pitchFamily="18" charset="0"/>
              </a:rPr>
              <a:t>9.В чем хранят чай?</a:t>
            </a:r>
          </a:p>
          <a:p>
            <a:pPr>
              <a:defRPr/>
            </a:pPr>
            <a:r>
              <a:rPr lang="ru-RU" sz="1800" b="1" dirty="0" smtClean="0">
                <a:latin typeface="Constantia" pitchFamily="18" charset="0"/>
              </a:rPr>
              <a:t>10.Какие требования к посуде?</a:t>
            </a:r>
          </a:p>
          <a:p>
            <a:pPr>
              <a:defRPr/>
            </a:pPr>
            <a:r>
              <a:rPr lang="ru-RU" sz="1800" b="1" dirty="0" smtClean="0">
                <a:latin typeface="Constantia" pitchFamily="18" charset="0"/>
              </a:rPr>
              <a:t>11.Срок хранения чая?</a:t>
            </a:r>
          </a:p>
          <a:p>
            <a:pPr>
              <a:defRPr/>
            </a:pPr>
            <a:r>
              <a:rPr lang="ru-RU" sz="1800" b="1" dirty="0" smtClean="0">
                <a:latin typeface="Constantia" pitchFamily="18" charset="0"/>
              </a:rPr>
              <a:t>12.В какой посуде следует заваривать чай? Почему?</a:t>
            </a:r>
          </a:p>
          <a:p>
            <a:pPr>
              <a:defRPr/>
            </a:pPr>
            <a:r>
              <a:rPr lang="ru-RU" sz="1800" b="1" dirty="0" smtClean="0">
                <a:latin typeface="Constantia" pitchFamily="18" charset="0"/>
              </a:rPr>
              <a:t>13.Какая вода более всего пригодна для заварки чая?</a:t>
            </a:r>
          </a:p>
          <a:p>
            <a:pPr>
              <a:defRPr/>
            </a:pPr>
            <a:r>
              <a:rPr lang="ru-RU" sz="1800" b="1" dirty="0" smtClean="0">
                <a:latin typeface="Constantia" pitchFamily="18" charset="0"/>
              </a:rPr>
              <a:t>14.Из каких растений, цветов можно заваривать чай?</a:t>
            </a:r>
          </a:p>
          <a:p>
            <a:pPr>
              <a:defRPr/>
            </a:pPr>
            <a:r>
              <a:rPr lang="ru-RU" sz="1800" b="1" dirty="0" smtClean="0">
                <a:latin typeface="Constantia" pitchFamily="18" charset="0"/>
              </a:rPr>
              <a:t>15.Чем можно заменить чай?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http://desc.cnt.itdelo.com/images/77118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143375"/>
            <a:ext cx="26670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2" descr="http://photo.mebelion.ru/images/97df9084a660bceabd625e472e0076c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13" y="4071938"/>
            <a:ext cx="3214688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6" descr="http://lavka-podarkov.com.ua/published/publicdata/MYDATABASE/attachments/SC/products_pictures/8113926d_en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2000250"/>
            <a:ext cx="3619500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8" descr="http://dom-podarka.ru/img/products/229-78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25" y="0"/>
            <a:ext cx="3714750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Подзаголовок 9"/>
          <p:cNvSpPr>
            <a:spLocks noGrp="1"/>
          </p:cNvSpPr>
          <p:nvPr>
            <p:ph type="subTitle" idx="1"/>
          </p:nvPr>
        </p:nvSpPr>
        <p:spPr>
          <a:xfrm>
            <a:off x="1619250" y="2997200"/>
            <a:ext cx="6400800" cy="1752600"/>
          </a:xfrm>
        </p:spPr>
        <p:txBody>
          <a:bodyPr/>
          <a:lstStyle/>
          <a:p>
            <a:r>
              <a:rPr lang="ru-RU" sz="4000" b="1" smtClean="0">
                <a:latin typeface="Constantia" pitchFamily="18" charset="0"/>
              </a:rPr>
              <a:t>Чайник заварочный</a:t>
            </a:r>
          </a:p>
        </p:txBody>
      </p:sp>
      <p:pic>
        <p:nvPicPr>
          <p:cNvPr id="44042" name="Picture 10" descr="http://www.web4market.biz/uploads/userfiles/6270/products/640x480/0654a6a20d5008261a6631009d0790c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0"/>
            <a:ext cx="3429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750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4" descr="http://www.bonhome.ru/published/publicdata/A17882SHOP/attachments/SC/products_pictures/DSC_0125_en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57688"/>
            <a:ext cx="2857500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 descr="http://www.keramix-gus.ru/catalog/images/11600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357688"/>
            <a:ext cx="2857500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8" descr="http://www.smu71.ru/images/stories/food/Farfor__Keramika/Pavone-FM/fm-01-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0"/>
            <a:ext cx="2928937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10" descr="http://slonito.ru/admin/pictures/730008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0"/>
            <a:ext cx="3357563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12" descr="http://atann.ru/upload/shop_3/1/5/4/item_15414/shop_items_catalog_image15414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4357688"/>
            <a:ext cx="3643313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Заголовок 7"/>
          <p:cNvSpPr>
            <a:spLocks noGrp="1"/>
          </p:cNvSpPr>
          <p:nvPr>
            <p:ph type="ctrTitle"/>
          </p:nvPr>
        </p:nvSpPr>
        <p:spPr>
          <a:xfrm>
            <a:off x="685800" y="2428875"/>
            <a:ext cx="7772400" cy="1928813"/>
          </a:xfrm>
        </p:spPr>
        <p:txBody>
          <a:bodyPr/>
          <a:lstStyle/>
          <a:p>
            <a:r>
              <a:rPr lang="ru-RU" sz="6000" b="1" smtClean="0">
                <a:solidFill>
                  <a:srgbClr val="7030A0"/>
                </a:solidFill>
                <a:latin typeface="Constantia" pitchFamily="18" charset="0"/>
              </a:rPr>
              <a:t>Чайная пара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90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571500" y="357188"/>
            <a:ext cx="8229600" cy="5740400"/>
          </a:xfrm>
        </p:spPr>
        <p:txBody>
          <a:bodyPr/>
          <a:lstStyle/>
          <a:p>
            <a:pPr>
              <a:buFontTx/>
              <a:buNone/>
            </a:pPr>
            <a:r>
              <a:rPr lang="ru-RU" sz="5400" b="1" smtClean="0">
                <a:latin typeface="Constantia" pitchFamily="18" charset="0"/>
              </a:rPr>
              <a:t>Чайный этикет</a:t>
            </a:r>
          </a:p>
        </p:txBody>
      </p:sp>
      <p:pic>
        <p:nvPicPr>
          <p:cNvPr id="25604" name="Picture 2" descr="http://s003.radikal.ru/i202/1108/32/c2f43eb7654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981200"/>
            <a:ext cx="6096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90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cdn.newsday.com/polopoly_fs/1.3159533.1315683514!/httpImage/image.JPG_gen/derivatives/display_600/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048000"/>
            <a:ext cx="5715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6628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686800" cy="6126163"/>
          </a:xfrm>
        </p:spPr>
        <p:txBody>
          <a:bodyPr/>
          <a:lstStyle/>
          <a:p>
            <a:r>
              <a:rPr lang="ru-RU" b="1" smtClean="0">
                <a:latin typeface="Constantia" pitchFamily="18" charset="0"/>
              </a:rPr>
              <a:t>Сполоснуть 2 -3 раза кипятком хорошо вымытый чайник для заварки, чтобы он стал тёплым, а затем засыпав чай (1 чайную ложку на 2 стакана напитка), залить крутым кипятком, сначала на 1/3 объёма чайника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90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3333750" y="274638"/>
            <a:ext cx="5353050" cy="1143000"/>
          </a:xfrm>
        </p:spPr>
        <p:txBody>
          <a:bodyPr/>
          <a:lstStyle/>
          <a:p>
            <a:r>
              <a:rPr lang="en-US" sz="3200" b="1" dirty="0">
                <a:latin typeface="Constantia" pitchFamily="18" charset="0"/>
              </a:rPr>
              <a:t>There are some strict rules how their tea is made:</a:t>
            </a:r>
            <a:endParaRPr lang="ru-RU" sz="3200" b="1" dirty="0">
              <a:latin typeface="Constantia" pitchFamily="18" charset="0"/>
            </a:endParaRP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0" y="2000250"/>
            <a:ext cx="6500813" cy="4857750"/>
          </a:xfrm>
        </p:spPr>
        <p:txBody>
          <a:bodyPr/>
          <a:lstStyle/>
          <a:p>
            <a:r>
              <a:rPr lang="en-US" sz="2400" b="1" dirty="0" smtClean="0">
                <a:latin typeface="Constantia" pitchFamily="18" charset="0"/>
              </a:rPr>
              <a:t>The </a:t>
            </a:r>
            <a:r>
              <a:rPr lang="en-US" sz="2400" b="1" dirty="0" smtClean="0">
                <a:latin typeface="Constantia" pitchFamily="18" charset="0"/>
              </a:rPr>
              <a:t>teapot must be warmed before the tea is put in.</a:t>
            </a:r>
            <a:endParaRPr lang="ru-RU" sz="2400" b="1" dirty="0" smtClean="0">
              <a:latin typeface="Constantia" pitchFamily="18" charset="0"/>
            </a:endParaRPr>
          </a:p>
          <a:p>
            <a:r>
              <a:rPr lang="en-US" sz="2400" b="1" dirty="0" smtClean="0">
                <a:latin typeface="Constantia" pitchFamily="18" charset="0"/>
              </a:rPr>
              <a:t>The fresh water must be boiling properly.</a:t>
            </a:r>
            <a:endParaRPr lang="ru-RU" sz="2400" b="1" dirty="0" smtClean="0">
              <a:latin typeface="Constantia" pitchFamily="18" charset="0"/>
            </a:endParaRPr>
          </a:p>
          <a:p>
            <a:r>
              <a:rPr lang="en-US" sz="2400" b="1" dirty="0" smtClean="0">
                <a:latin typeface="Constantia" pitchFamily="18" charset="0"/>
              </a:rPr>
              <a:t>The right quantity of tea - "one spoon for each person and one for the pot" - must be used.</a:t>
            </a:r>
            <a:endParaRPr lang="ru-RU" sz="2400" b="1" dirty="0" smtClean="0">
              <a:latin typeface="Constantia" pitchFamily="18" charset="0"/>
            </a:endParaRPr>
          </a:p>
          <a:p>
            <a:r>
              <a:rPr lang="en-US" sz="2400" b="1" dirty="0" smtClean="0">
                <a:latin typeface="Constantia" pitchFamily="18" charset="0"/>
              </a:rPr>
              <a:t>The tea must be brewed for three minutes.</a:t>
            </a:r>
            <a:endParaRPr lang="ru-RU" sz="2400" b="1" dirty="0" smtClean="0">
              <a:latin typeface="Constantia" pitchFamily="18" charset="0"/>
            </a:endParaRPr>
          </a:p>
          <a:p>
            <a:r>
              <a:rPr lang="en-US" sz="2400" b="1" dirty="0" smtClean="0">
                <a:latin typeface="Constantia" pitchFamily="18" charset="0"/>
              </a:rPr>
              <a:t>And - enjoy drinking the real English tea!</a:t>
            </a:r>
            <a:endParaRPr lang="ru-RU" sz="2400" b="1" dirty="0" smtClean="0">
              <a:latin typeface="Constantia" pitchFamily="18" charset="0"/>
            </a:endParaRPr>
          </a:p>
        </p:txBody>
      </p:sp>
      <p:pic>
        <p:nvPicPr>
          <p:cNvPr id="27652" name="Picture 2" descr="http://fnt-nsk.ru/wp-content/uploads/2012/11/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2962275"/>
            <a:ext cx="285750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4" descr="http://teatips.ru/img/034/tc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3375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539552" y="0"/>
            <a:ext cx="8147248" cy="6126163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Хорош чаек после мороза,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после баньки он хорош.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 самоваром все вопросы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Решишь, обсудишь, разберешь.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Глянь, какой стоит пирог,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Пышки да ватрушки.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Так споем же под чаек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Чайные частушки!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Ну давай же поскорей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Чай гостям и мне налей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Собери вокруг стола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Для мира, радости, добра!</a:t>
            </a:r>
          </a:p>
          <a:p>
            <a:pPr mar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</p:txBody>
      </p:sp>
      <p:pic>
        <p:nvPicPr>
          <p:cNvPr id="28676" name="Picture 6" descr="http://www.igraystroy.ru/files/flib/385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0"/>
            <a:ext cx="50720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90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http://www.sweetcottage.ru/userfiles/dcb302ed11f2ca4138debc26c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435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9700" name="Содержимое 2"/>
          <p:cNvSpPr>
            <a:spLocks noGrp="1"/>
          </p:cNvSpPr>
          <p:nvPr>
            <p:ph idx="1"/>
          </p:nvPr>
        </p:nvSpPr>
        <p:spPr>
          <a:xfrm>
            <a:off x="5072063" y="0"/>
            <a:ext cx="3857625" cy="685800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Ой, чай, крепкий чай,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Пейте чай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чаёчек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Чтобы радость приносил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Каждый день - денёчек.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Чай бальзам от всех болезней,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напитка нет полезней.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Кто здоровым хочет быть,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Больше чая надо пить.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Мы за чаем 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скучаем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Вместе песни сочиняем.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Рады всех вас пригласить</a:t>
            </a:r>
          </a:p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Вволю чаем напоить.</a:t>
            </a:r>
          </a:p>
          <a:p>
            <a:endParaRPr lang="ru-RU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b="1" smtClean="0">
                <a:solidFill>
                  <a:srgbClr val="7030A0"/>
                </a:solidFill>
                <a:latin typeface="Constantia" pitchFamily="18" charset="0"/>
              </a:rPr>
              <a:t>Приятного чаепития!</a:t>
            </a:r>
          </a:p>
        </p:txBody>
      </p:sp>
      <p:sp>
        <p:nvSpPr>
          <p:cNvPr id="307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0724" name="Picture 2" descr="http://img-fotki.yandex.ru/get/4412/111874181.74/0_8f26c_8fb3bd7_XL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8688"/>
            <a:ext cx="9144000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728</Words>
  <Application>Microsoft Office PowerPoint</Application>
  <PresentationFormat>Экран (4:3)</PresentationFormat>
  <Paragraphs>105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Оформление по умолчанию</vt:lpstr>
      <vt:lpstr>Презентация внеклассного мероприятия «Чай – интернациональный напиток» Гудкова Елена Сергеевна, ГБПОУ «Чайковский техникум промышленных технологий и управления»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Special ships were designed to bringing tea quickly from China - "clippers". </vt:lpstr>
      <vt:lpstr>The ritual of drinking teas was introduced in the  17th century by Catherine of Braganza, the wife of the King Charles the Second.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Чайная пара</vt:lpstr>
      <vt:lpstr>Презентация PowerPoint</vt:lpstr>
      <vt:lpstr>Презентация PowerPoint</vt:lpstr>
      <vt:lpstr>There are some strict rules how their tea is made:</vt:lpstr>
      <vt:lpstr>Презентация PowerPoint</vt:lpstr>
      <vt:lpstr>Презентация PowerPoint</vt:lpstr>
      <vt:lpstr>Приятного чаепития!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WinXPUser</dc:creator>
  <cp:lastModifiedBy>Админ</cp:lastModifiedBy>
  <cp:revision>80</cp:revision>
  <dcterms:created xsi:type="dcterms:W3CDTF">2008-04-08T07:49:43Z</dcterms:created>
  <dcterms:modified xsi:type="dcterms:W3CDTF">2015-10-14T05:17:07Z</dcterms:modified>
</cp:coreProperties>
</file>