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2" r:id="rId4"/>
    <p:sldId id="263" r:id="rId5"/>
    <p:sldId id="257" r:id="rId6"/>
    <p:sldId id="276" r:id="rId7"/>
    <p:sldId id="277" r:id="rId8"/>
    <p:sldId id="272" r:id="rId9"/>
    <p:sldId id="273" r:id="rId10"/>
    <p:sldId id="269" r:id="rId11"/>
    <p:sldId id="274" r:id="rId12"/>
    <p:sldId id="275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60" r:id="rId23"/>
    <p:sldId id="289" r:id="rId24"/>
    <p:sldId id="288" r:id="rId25"/>
    <p:sldId id="264" r:id="rId26"/>
    <p:sldId id="287" r:id="rId27"/>
    <p:sldId id="267" r:id="rId28"/>
    <p:sldId id="290" r:id="rId29"/>
    <p:sldId id="294" r:id="rId30"/>
    <p:sldId id="295" r:id="rId31"/>
    <p:sldId id="297" r:id="rId32"/>
    <p:sldId id="296" r:id="rId33"/>
    <p:sldId id="298" r:id="rId34"/>
    <p:sldId id="30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590" autoAdjust="0"/>
  </p:normalViewPr>
  <p:slideViewPr>
    <p:cSldViewPr>
      <p:cViewPr varScale="1">
        <p:scale>
          <a:sx n="76" d="100"/>
          <a:sy n="76" d="100"/>
        </p:scale>
        <p:origin x="-13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40;&#1085;&#1076;&#1088;&#1077;&#1081;\AppData\Local\Microsoft\Windows\Temporary%20Internet%20Files\Content.IE5\HEI2Z64U\MS900082211%5b1%5d.mid" TargetMode="External"/><Relationship Id="rId1" Type="http://schemas.openxmlformats.org/officeDocument/2006/relationships/audio" Target="../media/audio1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40;&#1085;&#1076;&#1088;&#1077;&#1081;\AppData\Local\Microsoft\Windows\Temporary%20Internet%20Files\Content.IE5\HEI2Z64U\MS900082211%5b1%5d.mid" TargetMode="External"/><Relationship Id="rId1" Type="http://schemas.openxmlformats.org/officeDocument/2006/relationships/audio" Target="../media/audio1.wav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0;&#1085;&#1076;&#1088;&#1077;&#1081;\AppData\Local\Microsoft\Windows\Temporary%20Internet%20Files\Content.IE5\L5CELXP1\MS900074330%5b2%5d.mid" TargetMode="Externa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643182"/>
            <a:ext cx="8458200" cy="1222375"/>
          </a:xfrm>
        </p:spPr>
        <p:txBody>
          <a:bodyPr/>
          <a:lstStyle/>
          <a:p>
            <a:r>
              <a:rPr lang="ru-RU" dirty="0" smtClean="0"/>
              <a:t>                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pic>
        <p:nvPicPr>
          <p:cNvPr id="1027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642918"/>
            <a:ext cx="1829714" cy="156545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2910" y="2643182"/>
            <a:ext cx="7858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 ПЛОДООВОЩНОЕ СЫРЬЕ</a:t>
            </a:r>
          </a:p>
          <a:p>
            <a:pPr algn="ctr"/>
            <a:r>
              <a:rPr lang="ru-RU" sz="3200" dirty="0" smtClean="0"/>
              <a:t>в предприятиях общественного питания</a:t>
            </a:r>
            <a:endParaRPr lang="ru-RU" sz="3200" dirty="0"/>
          </a:p>
        </p:txBody>
      </p:sp>
      <p:pic>
        <p:nvPicPr>
          <p:cNvPr id="12" name="Picture 10" descr="C:\Users\Андрей\AppData\Local\Microsoft\Windows\Temporary Internet Files\Content.IE5\YKQ8BSRQ\MP90044219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929198"/>
            <a:ext cx="1928826" cy="1285884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БРЕЙН - РИНГ</a:t>
            </a:r>
            <a:endParaRPr lang="ru-RU" dirty="0"/>
          </a:p>
        </p:txBody>
      </p:sp>
      <p:pic>
        <p:nvPicPr>
          <p:cNvPr id="4" name="Picture 10" descr="C:\Users\Андрей\AppData\Local\Microsoft\Windows\Temporary Internet Files\Content.IE5\YKQ8BSRQ\MP900442191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428736"/>
            <a:ext cx="6715172" cy="459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Первый полуфинал.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514350" algn="ctr">
              <a:buFont typeface="Wingdings" pitchFamily="2" charset="2"/>
              <a:buChar char="Ø"/>
            </a:pPr>
            <a:r>
              <a:rPr lang="ru-RU" dirty="0" smtClean="0"/>
              <a:t> Какие вещества обусловливают цвет моркови:</a:t>
            </a:r>
          </a:p>
          <a:p>
            <a:pPr lvl="0"/>
            <a:r>
              <a:rPr lang="ru-RU" dirty="0" smtClean="0"/>
              <a:t>хлорофилл;</a:t>
            </a:r>
          </a:p>
          <a:p>
            <a:pPr lvl="0"/>
            <a:r>
              <a:rPr lang="ru-RU" dirty="0" smtClean="0"/>
              <a:t>каротин;</a:t>
            </a:r>
          </a:p>
          <a:p>
            <a:pPr lvl="0"/>
            <a:r>
              <a:rPr lang="ru-RU" dirty="0" smtClean="0"/>
              <a:t>антоцианы?</a:t>
            </a:r>
          </a:p>
          <a:p>
            <a:endParaRPr lang="ru-RU" dirty="0"/>
          </a:p>
        </p:txBody>
      </p:sp>
      <p:sp>
        <p:nvSpPr>
          <p:cNvPr id="6146" name="UTurnArrow"/>
          <p:cNvSpPr>
            <a:spLocks noEditPoints="1" noChangeArrowheads="1"/>
          </p:cNvSpPr>
          <p:nvPr/>
        </p:nvSpPr>
        <p:spPr bwMode="auto">
          <a:xfrm>
            <a:off x="500034" y="214290"/>
            <a:ext cx="1285884" cy="1143008"/>
          </a:xfrm>
          <a:custGeom>
            <a:avLst/>
            <a:gdLst>
              <a:gd name="G0" fmla="+- 0 0 0"/>
              <a:gd name="G1" fmla="+- 5574 0 0"/>
              <a:gd name="G2" fmla="*/ 5574 1 2"/>
              <a:gd name="G3" fmla="*/ 9725 1 2"/>
              <a:gd name="G4" fmla="+- 10800 G3 G2"/>
              <a:gd name="G5" fmla="+- 10800 G3 0"/>
              <a:gd name="G6" fmla="+- G5 G2 0"/>
              <a:gd name="G7" fmla="*/ G6 1 2"/>
              <a:gd name="G8" fmla="+- 9725 0 0"/>
              <a:gd name="G9" fmla="+- 21600 0 5574"/>
              <a:gd name="G10" fmla="+- 21600 0 9725"/>
              <a:gd name="G11" fmla="min G10 8691"/>
              <a:gd name="G12" fmla="+- 8826 0 0"/>
              <a:gd name="G13" fmla="+- 14865 0 5975"/>
              <a:gd name="G14" fmla="+- 14865 0 0"/>
              <a:gd name="G15" fmla="*/ 5574 5842 6110"/>
              <a:gd name="G16" fmla="+- 8826 1350 0"/>
              <a:gd name="G17" fmla="+- 8310 0 G15"/>
              <a:gd name="G18" fmla="*/ G17 G7 8310"/>
              <a:gd name="G19" fmla="+- 5574 G18 0"/>
              <a:gd name="G20" fmla="+- G4 0 G18"/>
              <a:gd name="T0" fmla="*/ 9225 w 21600"/>
              <a:gd name="T1" fmla="*/ 0 h 21600"/>
              <a:gd name="T2" fmla="*/ 2787 w 21600"/>
              <a:gd name="T3" fmla="*/ 21600 h 21600"/>
              <a:gd name="T4" fmla="*/ 9725 w 21600"/>
              <a:gd name="T5" fmla="*/ 8826 h 21600"/>
              <a:gd name="T6" fmla="*/ 15663 w 21600"/>
              <a:gd name="T7" fmla="*/ 14865 h 21600"/>
              <a:gd name="T8" fmla="*/ 21600 w 21600"/>
              <a:gd name="T9" fmla="*/ 882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G1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3" y="14865"/>
                </a:moveTo>
                <a:lnTo>
                  <a:pt x="21600" y="8826"/>
                </a:lnTo>
                <a:lnTo>
                  <a:pt x="18450" y="8826"/>
                </a:lnTo>
                <a:lnTo>
                  <a:pt x="18450" y="8310"/>
                </a:lnTo>
                <a:cubicBezTo>
                  <a:pt x="18450" y="3721"/>
                  <a:pt x="14320" y="0"/>
                  <a:pt x="9225" y="0"/>
                </a:cubicBezTo>
                <a:cubicBezTo>
                  <a:pt x="4130" y="0"/>
                  <a:pt x="0" y="3799"/>
                  <a:pt x="0" y="8485"/>
                </a:cubicBezTo>
                <a:lnTo>
                  <a:pt x="0" y="21600"/>
                </a:lnTo>
                <a:lnTo>
                  <a:pt x="5574" y="21600"/>
                </a:lnTo>
                <a:lnTo>
                  <a:pt x="5574" y="8310"/>
                </a:lnTo>
                <a:cubicBezTo>
                  <a:pt x="5574" y="6664"/>
                  <a:pt x="7055" y="5330"/>
                  <a:pt x="8882" y="5330"/>
                </a:cubicBezTo>
                <a:lnTo>
                  <a:pt x="9568" y="5330"/>
                </a:lnTo>
                <a:cubicBezTo>
                  <a:pt x="11395" y="5330"/>
                  <a:pt x="12876" y="6664"/>
                  <a:pt x="12876" y="8310"/>
                </a:cubicBezTo>
                <a:lnTo>
                  <a:pt x="12876" y="8826"/>
                </a:lnTo>
                <a:lnTo>
                  <a:pt x="9725" y="8826"/>
                </a:ln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000504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Первый полуфинал.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2714620"/>
            <a:ext cx="60722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514350">
              <a:buFont typeface="Wingdings" pitchFamily="2" charset="2"/>
              <a:buChar char="Ø"/>
            </a:pPr>
            <a:r>
              <a:rPr lang="ru-RU" sz="2000" dirty="0" smtClean="0"/>
              <a:t>Наибольшее  количество  витамина С ?</a:t>
            </a:r>
          </a:p>
          <a:p>
            <a:pPr lvl="0"/>
            <a:r>
              <a:rPr lang="ru-RU" sz="2000" dirty="0" smtClean="0"/>
              <a:t>капуста белокочанная;</a:t>
            </a:r>
          </a:p>
          <a:p>
            <a:pPr lvl="0"/>
            <a:r>
              <a:rPr lang="ru-RU" sz="2000" dirty="0" smtClean="0"/>
              <a:t>капуста цветная;</a:t>
            </a:r>
          </a:p>
          <a:p>
            <a:pPr lvl="0"/>
            <a:r>
              <a:rPr lang="ru-RU" sz="2000" dirty="0" smtClean="0"/>
              <a:t>капуста брюссельская</a:t>
            </a:r>
            <a:endParaRPr lang="ru-RU" dirty="0"/>
          </a:p>
        </p:txBody>
      </p:sp>
      <p:pic>
        <p:nvPicPr>
          <p:cNvPr id="7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14422"/>
            <a:ext cx="1100023" cy="1805026"/>
          </a:xfrm>
          <a:prstGeom prst="rect">
            <a:avLst/>
          </a:prstGeom>
          <a:noFill/>
        </p:spPr>
      </p:pic>
      <p:pic>
        <p:nvPicPr>
          <p:cNvPr id="10" name="Picture 3" descr="C:\Users\Андрей\AppData\Local\Microsoft\Windows\Temporary Internet Files\Content.IE5\4URMPY2X\MM910001154[1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3714752"/>
            <a:ext cx="1733550" cy="2476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Первый полуфинал.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</a:t>
            </a:r>
          </a:p>
          <a:p>
            <a:pPr lvl="0" indent="342900">
              <a:buFont typeface="Wingdings" pitchFamily="2" charset="2"/>
              <a:buChar char="Ø"/>
            </a:pPr>
            <a:r>
              <a:rPr lang="ru-RU" dirty="0" smtClean="0"/>
              <a:t>Какое количество энергии выделяется при расщеплении 1 г углеводов?</a:t>
            </a:r>
          </a:p>
          <a:p>
            <a:pPr lvl="0"/>
            <a:r>
              <a:rPr lang="ru-RU" dirty="0" smtClean="0"/>
              <a:t>4,0 ккал;</a:t>
            </a:r>
          </a:p>
          <a:p>
            <a:pPr lvl="0"/>
            <a:r>
              <a:rPr lang="ru-RU" dirty="0" smtClean="0"/>
              <a:t>4,1 ккал;</a:t>
            </a:r>
          </a:p>
          <a:p>
            <a:pPr lvl="0"/>
            <a:r>
              <a:rPr lang="ru-RU" dirty="0" smtClean="0"/>
              <a:t>4,9 ккал? </a:t>
            </a:r>
          </a:p>
          <a:p>
            <a:pPr lvl="0"/>
            <a:endParaRPr lang="ru-RU" sz="4300" dirty="0" smtClean="0"/>
          </a:p>
          <a:p>
            <a:endParaRPr lang="ru-RU" sz="4300" dirty="0"/>
          </a:p>
        </p:txBody>
      </p:sp>
      <p:pic>
        <p:nvPicPr>
          <p:cNvPr id="4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239522" cy="1304960"/>
          </a:xfrm>
          <a:prstGeom prst="rect">
            <a:avLst/>
          </a:prstGeom>
          <a:noFill/>
        </p:spPr>
      </p:pic>
      <p:pic>
        <p:nvPicPr>
          <p:cNvPr id="6" name="Picture 4" descr="C:\Users\Андрей\AppData\Local\Microsoft\Windows\Temporary Internet Files\Content.IE5\HEI2Z64U\MM900234681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857628"/>
            <a:ext cx="2357454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Первый полуфинал.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1428736"/>
            <a:ext cx="67151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>
              <a:buFont typeface="Wingdings" pitchFamily="2" charset="2"/>
              <a:buChar char="Ø"/>
            </a:pPr>
            <a:r>
              <a:rPr lang="ru-RU" sz="3200" dirty="0" smtClean="0"/>
              <a:t>Какие грибы (по строению) относят к группе пластинчатых:</a:t>
            </a:r>
          </a:p>
          <a:p>
            <a:pPr lvl="0" indent="342900"/>
            <a:endParaRPr lang="ru-RU" sz="3200" dirty="0" smtClean="0"/>
          </a:p>
          <a:p>
            <a:pPr lvl="0">
              <a:buFont typeface="Wingdings" pitchFamily="2" charset="2"/>
              <a:buChar char="§"/>
            </a:pPr>
            <a:r>
              <a:rPr lang="ru-RU" sz="3200" dirty="0" smtClean="0"/>
              <a:t>грузди и рыжики;</a:t>
            </a:r>
          </a:p>
          <a:p>
            <a:pPr lvl="0">
              <a:buFont typeface="Wingdings" pitchFamily="2" charset="2"/>
              <a:buChar char="§"/>
            </a:pPr>
            <a:r>
              <a:rPr lang="ru-RU" sz="3200" dirty="0" smtClean="0"/>
              <a:t>белые грибы и подосиновики;  </a:t>
            </a:r>
          </a:p>
          <a:p>
            <a:pPr lvl="0"/>
            <a:r>
              <a:rPr lang="ru-RU" sz="3200" dirty="0" smtClean="0"/>
              <a:t>лисички, сыроежки и сморчки?</a:t>
            </a:r>
          </a:p>
          <a:p>
            <a:pPr lvl="0"/>
            <a:endParaRPr lang="ru-RU" sz="3200" dirty="0" smtClean="0"/>
          </a:p>
        </p:txBody>
      </p:sp>
      <p:pic>
        <p:nvPicPr>
          <p:cNvPr id="11266" name="Picture 2" descr="C:\Users\Андрей\AppData\Local\Microsoft\Windows\Temporary Internet Files\Content.IE5\4URMPY2X\MM90033638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643446"/>
            <a:ext cx="1571636" cy="1038228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Первый полуфинал.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2357430"/>
            <a:ext cx="6929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/>
            <a:r>
              <a:rPr lang="ru-RU" sz="3200" dirty="0" smtClean="0"/>
              <a:t>Когда картофель опасен для употребления в пищу и почему?</a:t>
            </a:r>
          </a:p>
        </p:txBody>
      </p:sp>
      <p:pic>
        <p:nvPicPr>
          <p:cNvPr id="7" name="Picture 4" descr="C:\Program Files (x86)\Microsoft Office\MEDIA\CAGCAT10\j0299125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1100023" cy="1805026"/>
          </a:xfrm>
          <a:prstGeom prst="rect">
            <a:avLst/>
          </a:prstGeom>
          <a:noFill/>
        </p:spPr>
      </p:pic>
      <p:pic>
        <p:nvPicPr>
          <p:cNvPr id="8" name="Picture 2" descr="C:\Program Files (x86)\Microsoft Office\MEDIA\CAGCAT10\j030525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9932" y="4143380"/>
            <a:ext cx="1435405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Первый полуфинал.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342900">
              <a:buFont typeface="Wingdings" pitchFamily="2" charset="2"/>
              <a:buChar char="Ø"/>
            </a:pPr>
            <a:r>
              <a:rPr lang="ru-RU" dirty="0" smtClean="0"/>
              <a:t>Что такое бомбаж?</a:t>
            </a:r>
          </a:p>
          <a:p>
            <a:pPr lvl="0"/>
            <a:r>
              <a:rPr lang="ru-RU" dirty="0" smtClean="0"/>
              <a:t>соединение содержимого  консервов с металлом банки.</a:t>
            </a:r>
          </a:p>
          <a:p>
            <a:pPr lvl="0"/>
            <a:r>
              <a:rPr lang="ru-RU" dirty="0" smtClean="0"/>
              <a:t>порча консервов</a:t>
            </a:r>
          </a:p>
          <a:p>
            <a:pPr lvl="0"/>
            <a:r>
              <a:rPr lang="ru-RU" dirty="0" smtClean="0"/>
              <a:t>вздутие крышки банки</a:t>
            </a:r>
          </a:p>
          <a:p>
            <a:endParaRPr lang="ru-RU" dirty="0"/>
          </a:p>
        </p:txBody>
      </p:sp>
      <p:pic>
        <p:nvPicPr>
          <p:cNvPr id="4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4286256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Первый полуфинал.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342900">
              <a:buFont typeface="Wingdings" pitchFamily="2" charset="2"/>
              <a:buChar char="Ø"/>
            </a:pPr>
            <a:r>
              <a:rPr lang="ru-RU" dirty="0" smtClean="0"/>
              <a:t>Признаки столового картофеля:</a:t>
            </a:r>
          </a:p>
          <a:p>
            <a:pPr lvl="0"/>
            <a:r>
              <a:rPr lang="ru-RU" dirty="0" smtClean="0"/>
              <a:t>средний размер, среднее содержание крахмала, мало неглубоких</a:t>
            </a:r>
            <a:r>
              <a:rPr lang="en-US" dirty="0" smtClean="0"/>
              <a:t> </a:t>
            </a:r>
            <a:r>
              <a:rPr lang="ru-RU" dirty="0" smtClean="0"/>
              <a:t>глазков, тонкая кожура;</a:t>
            </a:r>
          </a:p>
          <a:p>
            <a:pPr lvl="0"/>
            <a:r>
              <a:rPr lang="ru-RU" dirty="0" smtClean="0"/>
              <a:t>любой размер, много крахмала, глубокие глазки;</a:t>
            </a:r>
          </a:p>
          <a:p>
            <a:pPr lvl="0"/>
            <a:r>
              <a:rPr lang="ru-RU" dirty="0" smtClean="0"/>
              <a:t>крупный размер, мало крахмала, неглубокие глазки.</a:t>
            </a:r>
          </a:p>
          <a:p>
            <a:endParaRPr lang="ru-RU" dirty="0"/>
          </a:p>
        </p:txBody>
      </p:sp>
      <p:pic>
        <p:nvPicPr>
          <p:cNvPr id="4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4572008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Первый полуфинал.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342900">
              <a:buFont typeface="Wingdings" pitchFamily="2" charset="2"/>
              <a:buChar char="Ø"/>
            </a:pPr>
            <a:r>
              <a:rPr lang="ru-RU" dirty="0" smtClean="0"/>
              <a:t>Какие овощи содержат эфирные масла в повышенных количествах:</a:t>
            </a:r>
          </a:p>
          <a:p>
            <a:pPr lvl="0"/>
            <a:r>
              <a:rPr lang="ru-RU" dirty="0" smtClean="0"/>
              <a:t>свекла, арбузы;</a:t>
            </a:r>
          </a:p>
          <a:p>
            <a:pPr lvl="0"/>
            <a:r>
              <a:rPr lang="ru-RU" dirty="0" smtClean="0"/>
              <a:t>петрушка, укроп, сельдерей;</a:t>
            </a:r>
          </a:p>
          <a:p>
            <a:pPr lvl="0"/>
            <a:r>
              <a:rPr lang="ru-RU" dirty="0" smtClean="0"/>
              <a:t>томаты, баклажаны?</a:t>
            </a:r>
          </a:p>
          <a:p>
            <a:endParaRPr lang="ru-RU" dirty="0"/>
          </a:p>
        </p:txBody>
      </p:sp>
      <p:pic>
        <p:nvPicPr>
          <p:cNvPr id="4" name="Picture 4" descr="C:\Program Files (x86)\Microsoft Office\MEDIA\CAGCAT10\j030549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4143380"/>
            <a:ext cx="1810512" cy="1485900"/>
          </a:xfrm>
          <a:prstGeom prst="rect">
            <a:avLst/>
          </a:prstGeom>
          <a:noFill/>
        </p:spPr>
      </p:pic>
      <p:sp>
        <p:nvSpPr>
          <p:cNvPr id="5" name="plant"/>
          <p:cNvSpPr>
            <a:spLocks noEditPoints="1" noChangeArrowheads="1"/>
          </p:cNvSpPr>
          <p:nvPr/>
        </p:nvSpPr>
        <p:spPr bwMode="auto">
          <a:xfrm>
            <a:off x="5286380" y="450057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Первый полуфинал.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Что такое дезинфекция?</a:t>
            </a:r>
          </a:p>
          <a:p>
            <a:endParaRPr lang="ru-RU" dirty="0"/>
          </a:p>
        </p:txBody>
      </p:sp>
      <p:pic>
        <p:nvPicPr>
          <p:cNvPr id="5" name="Picture 2" descr="C:\Program Files (x86)\Microsoft Office\MEDIA\CAGCAT10\j030525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643182"/>
            <a:ext cx="2143140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Первый полуфинал.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 маркируют разделочные доски для нарезания и шинковки овощей:</a:t>
            </a:r>
          </a:p>
          <a:p>
            <a:pPr lvl="0"/>
            <a:r>
              <a:rPr lang="ru-RU" dirty="0" smtClean="0"/>
              <a:t>«ОС»;</a:t>
            </a:r>
          </a:p>
          <a:p>
            <a:pPr lvl="0"/>
            <a:r>
              <a:rPr lang="ru-RU" dirty="0" smtClean="0"/>
              <a:t>«ОВ» и «ОС»;</a:t>
            </a:r>
          </a:p>
          <a:p>
            <a:pPr lvl="0"/>
            <a:r>
              <a:rPr lang="ru-RU" dirty="0" smtClean="0"/>
              <a:t>«ОВ»?</a:t>
            </a:r>
          </a:p>
          <a:p>
            <a:endParaRPr lang="ru-RU" dirty="0"/>
          </a:p>
        </p:txBody>
      </p:sp>
      <p:pic>
        <p:nvPicPr>
          <p:cNvPr id="12291" name="Picture 3" descr="C:\Users\Андрей\AppData\Local\Microsoft\Windows\Temporary Internet Files\Content.IE5\4URMPY2X\MM91000115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4286256"/>
            <a:ext cx="1733550" cy="247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Какие овощи содержат больше крахмала:</a:t>
            </a:r>
          </a:p>
          <a:p>
            <a:pPr lvl="0"/>
            <a:r>
              <a:rPr lang="ru-RU" dirty="0" smtClean="0"/>
              <a:t>морковь, редис;</a:t>
            </a:r>
          </a:p>
          <a:p>
            <a:pPr lvl="0"/>
            <a:r>
              <a:rPr lang="ru-RU" dirty="0" smtClean="0"/>
              <a:t>огурцы, помидоры;</a:t>
            </a:r>
          </a:p>
          <a:p>
            <a:pPr lvl="0"/>
            <a:r>
              <a:rPr lang="ru-RU" dirty="0" smtClean="0"/>
              <a:t>картофель, кукуруза?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Какие овощи содержат повышенное количество фитонцидов:</a:t>
            </a:r>
          </a:p>
          <a:p>
            <a:pPr lvl="0"/>
            <a:r>
              <a:rPr lang="ru-RU" dirty="0" smtClean="0"/>
              <a:t>помидоры, баклажаны;</a:t>
            </a:r>
          </a:p>
          <a:p>
            <a:pPr lvl="0"/>
            <a:r>
              <a:rPr lang="ru-RU" dirty="0" smtClean="0"/>
              <a:t> лук, чеснок;</a:t>
            </a:r>
          </a:p>
          <a:p>
            <a:pPr lvl="0"/>
            <a:r>
              <a:rPr lang="ru-RU" dirty="0" smtClean="0"/>
              <a:t>капуста, морковь?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Какие углеводы не усваиваются в организме человека:</a:t>
            </a:r>
          </a:p>
          <a:p>
            <a:pPr lvl="0"/>
            <a:r>
              <a:rPr lang="ru-RU" dirty="0" smtClean="0"/>
              <a:t>лактоза;</a:t>
            </a:r>
          </a:p>
          <a:p>
            <a:pPr lvl="0"/>
            <a:r>
              <a:rPr lang="ru-RU" dirty="0" smtClean="0"/>
              <a:t>фруктоза;</a:t>
            </a:r>
          </a:p>
          <a:p>
            <a:pPr lvl="0"/>
            <a:r>
              <a:rPr lang="ru-RU" dirty="0" smtClean="0"/>
              <a:t>клетчатка.</a:t>
            </a:r>
          </a:p>
          <a:p>
            <a:endParaRPr lang="ru-RU" dirty="0"/>
          </a:p>
        </p:txBody>
      </p:sp>
      <p:pic>
        <p:nvPicPr>
          <p:cNvPr id="5" name="Picture 6" descr="C:\Users\Андрей\AppData\Local\Microsoft\Windows\Temporary Internet Files\Content.IE5\YKQ8BSRQ\MM900296986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857628"/>
            <a:ext cx="2805124" cy="2262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Какие вещества обусловливают цвет спелых помидоров?</a:t>
            </a:r>
          </a:p>
          <a:p>
            <a:pPr lvl="0"/>
            <a:r>
              <a:rPr lang="ru-RU" dirty="0" smtClean="0"/>
              <a:t>хлорофилл;</a:t>
            </a:r>
          </a:p>
          <a:p>
            <a:pPr lvl="0"/>
            <a:r>
              <a:rPr lang="ru-RU" dirty="0" err="1" smtClean="0"/>
              <a:t>ликопин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антоцианы (фиолетовые)?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Font typeface="Wingdings" pitchFamily="2" charset="2"/>
              <a:buChar char="Ø"/>
            </a:pPr>
            <a:r>
              <a:rPr lang="ru-RU" sz="2800" dirty="0" smtClean="0"/>
              <a:t>Где наибольшее содержание   витамина С?</a:t>
            </a:r>
          </a:p>
          <a:p>
            <a:pPr lvl="0"/>
            <a:r>
              <a:rPr lang="ru-RU" dirty="0" smtClean="0"/>
              <a:t>шиповник, смородина;</a:t>
            </a:r>
          </a:p>
          <a:p>
            <a:pPr lvl="0"/>
            <a:r>
              <a:rPr lang="ru-RU" dirty="0" smtClean="0"/>
              <a:t>яблоки, груши;</a:t>
            </a:r>
          </a:p>
          <a:p>
            <a:pPr lvl="0"/>
            <a:r>
              <a:rPr lang="ru-RU" dirty="0" smtClean="0"/>
              <a:t>лимоны, апельсины.</a:t>
            </a:r>
          </a:p>
          <a:p>
            <a:endParaRPr lang="ru-RU" dirty="0"/>
          </a:p>
        </p:txBody>
      </p:sp>
      <p:pic>
        <p:nvPicPr>
          <p:cNvPr id="5" name="Picture 8" descr="C:\Users\Андрей\AppData\Local\Microsoft\Windows\Temporary Internet Files\Content.IE5\HEI2Z64U\MP90043929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9894" y="4572008"/>
            <a:ext cx="3009919" cy="1714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Какой бомбаж неопасен и почему?</a:t>
            </a:r>
          </a:p>
          <a:p>
            <a:pPr lvl="0"/>
            <a:r>
              <a:rPr lang="ru-RU" dirty="0" smtClean="0"/>
              <a:t>физический;</a:t>
            </a:r>
          </a:p>
          <a:p>
            <a:pPr lvl="0"/>
            <a:r>
              <a:rPr lang="ru-RU" dirty="0" smtClean="0"/>
              <a:t>химический;</a:t>
            </a:r>
          </a:p>
          <a:p>
            <a:pPr lvl="0"/>
            <a:r>
              <a:rPr lang="ru-RU" dirty="0" smtClean="0"/>
              <a:t>микробиологический.</a:t>
            </a:r>
          </a:p>
          <a:p>
            <a:endParaRPr lang="ru-RU" dirty="0"/>
          </a:p>
        </p:txBody>
      </p:sp>
      <p:pic>
        <p:nvPicPr>
          <p:cNvPr id="4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071942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Какое заболевание передается человеку через немытые фрукты?</a:t>
            </a:r>
          </a:p>
          <a:p>
            <a:endParaRPr lang="ru-RU" dirty="0"/>
          </a:p>
        </p:txBody>
      </p:sp>
      <p:pic>
        <p:nvPicPr>
          <p:cNvPr id="4" name="Picture 8" descr="C:\Users\Андрей\AppData\Local\Microsoft\Windows\Temporary Internet Files\Content.IE5\HEI2Z64U\MP90043929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143248"/>
            <a:ext cx="5643602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Основные правила рационального питания?</a:t>
            </a:r>
          </a:p>
          <a:p>
            <a:endParaRPr lang="ru-RU" dirty="0"/>
          </a:p>
        </p:txBody>
      </p:sp>
      <p:pic>
        <p:nvPicPr>
          <p:cNvPr id="7" name="Picture 2" descr="C:\Users\Андрей\AppData\Local\Microsoft\Windows\Temporary Internet Files\Content.IE5\4URMPY2X\MP90044849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85" y="3143248"/>
            <a:ext cx="5572126" cy="3714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342900">
              <a:buFont typeface="Wingdings" pitchFamily="2" charset="2"/>
              <a:buChar char="Ø"/>
            </a:pPr>
            <a:r>
              <a:rPr lang="ru-RU" dirty="0" smtClean="0"/>
              <a:t>Для чего проводят сульфитацию картофеля:</a:t>
            </a:r>
          </a:p>
          <a:p>
            <a:pPr lvl="0"/>
            <a:r>
              <a:rPr lang="ru-RU" dirty="0" smtClean="0"/>
              <a:t>для сохранения витаминов;</a:t>
            </a:r>
          </a:p>
          <a:p>
            <a:pPr lvl="0"/>
            <a:r>
              <a:rPr lang="ru-RU" dirty="0" smtClean="0"/>
              <a:t>сокращения сроков варки;</a:t>
            </a:r>
          </a:p>
          <a:p>
            <a:pPr lvl="0"/>
            <a:r>
              <a:rPr lang="ru-RU" dirty="0" smtClean="0"/>
              <a:t>предохранения от потемнения?</a:t>
            </a:r>
          </a:p>
          <a:p>
            <a:endParaRPr lang="ru-RU" dirty="0"/>
          </a:p>
        </p:txBody>
      </p:sp>
      <p:pic>
        <p:nvPicPr>
          <p:cNvPr id="4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4500570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Второй полуфинал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    Какая машина предназначена для приготовления картофельного пюре, что означают цифры:</a:t>
            </a:r>
          </a:p>
          <a:p>
            <a:pPr lvl="0"/>
            <a:r>
              <a:rPr lang="ru-RU" dirty="0" smtClean="0"/>
              <a:t>МОК - 250;</a:t>
            </a:r>
          </a:p>
          <a:p>
            <a:pPr lvl="0"/>
            <a:r>
              <a:rPr lang="ru-RU" dirty="0" smtClean="0"/>
              <a:t>МКП-60;</a:t>
            </a:r>
          </a:p>
          <a:p>
            <a:pPr lvl="0"/>
            <a:r>
              <a:rPr lang="ru-RU" dirty="0" smtClean="0"/>
              <a:t>МРО-200?</a:t>
            </a:r>
          </a:p>
          <a:p>
            <a:endParaRPr lang="ru-RU" dirty="0"/>
          </a:p>
        </p:txBody>
      </p:sp>
      <p:pic>
        <p:nvPicPr>
          <p:cNvPr id="5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4071942"/>
            <a:ext cx="1100023" cy="1805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3" descr="C:\Program Files (x86)\Microsoft Office\MEDIA\CAGCAT10\j0300840.wm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2285992"/>
            <a:ext cx="6715172" cy="3224284"/>
          </a:xfrm>
          <a:prstGeom prst="rect">
            <a:avLst/>
          </a:prstGeom>
          <a:noFill/>
        </p:spPr>
      </p:pic>
      <p:pic>
        <p:nvPicPr>
          <p:cNvPr id="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 cstate="print"/>
          <a:stretch>
            <a:fillRect/>
          </a:stretch>
        </p:blipFill>
        <p:spPr>
          <a:xfrm>
            <a:off x="642910" y="5715016"/>
            <a:ext cx="928694" cy="590552"/>
          </a:xfrm>
          <a:prstGeom prst="rect">
            <a:avLst/>
          </a:prstGeom>
        </p:spPr>
      </p:pic>
      <p:pic>
        <p:nvPicPr>
          <p:cNvPr id="15" name="MS900082211[1].mid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1928794" y="5786454"/>
            <a:ext cx="642942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8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Какова суточная потребность человека в белках, жирах и углеводах?</a:t>
            </a:r>
          </a:p>
          <a:p>
            <a:endParaRPr lang="ru-RU" dirty="0"/>
          </a:p>
        </p:txBody>
      </p:sp>
      <p:pic>
        <p:nvPicPr>
          <p:cNvPr id="6" name="Picture 3" descr="C:\Users\Андрей\AppData\Local\Microsoft\Windows\Temporary Internet Files\Content.IE5\YKQ8BSRQ\MP90044869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071810"/>
            <a:ext cx="2786082" cy="2089561"/>
          </a:xfrm>
          <a:prstGeom prst="rect">
            <a:avLst/>
          </a:prstGeom>
          <a:noFill/>
        </p:spPr>
      </p:pic>
      <p:pic>
        <p:nvPicPr>
          <p:cNvPr id="8" name="Picture 3" descr="C:\Users\Андрей\AppData\Local\Microsoft\Windows\Temporary Internet Files\Content.IE5\4URMPY2X\MM910001154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4051530"/>
            <a:ext cx="1447798" cy="2068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Ситуация. </a:t>
            </a:r>
          </a:p>
          <a:p>
            <a:r>
              <a:rPr lang="ru-RU" dirty="0" smtClean="0"/>
              <a:t>В меню сладких блюд  детского санатория «Дельфин» на </a:t>
            </a:r>
            <a:r>
              <a:rPr lang="ru-RU" dirty="0" smtClean="0"/>
              <a:t>13.01.2015г</a:t>
            </a:r>
            <a:r>
              <a:rPr lang="ru-RU" dirty="0" smtClean="0"/>
              <a:t>. включены: молоко, сок яблочный,  компот.  Из каких продуктов  должны приготовить компот повара санатория: яблоки, абрикосы, чернослив, курага, </a:t>
            </a:r>
            <a:r>
              <a:rPr lang="ru-RU" dirty="0" err="1" smtClean="0"/>
              <a:t>кайса</a:t>
            </a:r>
            <a:r>
              <a:rPr lang="ru-RU" dirty="0" smtClean="0"/>
              <a:t>, вишня сушеная. Объясните. </a:t>
            </a:r>
          </a:p>
          <a:p>
            <a:endParaRPr lang="ru-RU" dirty="0"/>
          </a:p>
        </p:txBody>
      </p:sp>
      <p:pic>
        <p:nvPicPr>
          <p:cNvPr id="4" name="Picture 2" descr="C:\Program Files (x86)\Microsoft Office\MEDIA\CAGCAT10\j023468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00042"/>
            <a:ext cx="1857388" cy="938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Расскажите  алгоритм действий по сборке и подключению оборудования  имеющих индексацию:</a:t>
            </a:r>
          </a:p>
          <a:p>
            <a:pPr>
              <a:buNone/>
            </a:pPr>
            <a:r>
              <a:rPr lang="ru-RU" dirty="0" smtClean="0"/>
              <a:t>  МС10 - 160; ПУ – 0,6</a:t>
            </a:r>
          </a:p>
          <a:p>
            <a:endParaRPr lang="ru-RU" dirty="0"/>
          </a:p>
        </p:txBody>
      </p:sp>
      <p:pic>
        <p:nvPicPr>
          <p:cNvPr id="5" name="Picture 2" descr="C:\Program Files (x86)\Microsoft Office\MEDIA\CAGCAT10\j023468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3357562"/>
            <a:ext cx="314327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Ситуация. В студенческую столовую поступило 20кг огурцов, из них 9кг имеют средний размер 13 -14 см, в сопровождающих документах продукт указан  как корнишоны свежие. Разъясните ситуацию.</a:t>
            </a:r>
          </a:p>
          <a:p>
            <a:endParaRPr lang="ru-RU" dirty="0"/>
          </a:p>
        </p:txBody>
      </p:sp>
      <p:pic>
        <p:nvPicPr>
          <p:cNvPr id="8" name="Picture 2" descr="C:\Program Files (x86)\Microsoft Office\MEDIA\CAGCAT10\j023468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429132"/>
            <a:ext cx="1785950" cy="1285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Финал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Что калорийнее томаты тепличные или грунтовые и почему?</a:t>
            </a:r>
          </a:p>
          <a:p>
            <a:endParaRPr lang="ru-RU" dirty="0"/>
          </a:p>
        </p:txBody>
      </p:sp>
      <p:pic>
        <p:nvPicPr>
          <p:cNvPr id="4" name="Picture 4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000372"/>
            <a:ext cx="1928826" cy="2662282"/>
          </a:xfrm>
          <a:prstGeom prst="rect">
            <a:avLst/>
          </a:prstGeom>
          <a:noFill/>
        </p:spPr>
      </p:pic>
      <p:pic>
        <p:nvPicPr>
          <p:cNvPr id="5" name="Picture 2" descr="C:\Program Files (x86)\Microsoft Office\MEDIA\CAGCAT10\j023468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857628"/>
            <a:ext cx="2357454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Расскажите алгоритм действий по приготовлению </a:t>
            </a:r>
            <a:r>
              <a:rPr lang="ru-RU" dirty="0" err="1" smtClean="0"/>
              <a:t>дезраствора</a:t>
            </a:r>
            <a:r>
              <a:rPr lang="ru-RU" dirty="0" smtClean="0"/>
              <a:t>: хлорная известь.</a:t>
            </a:r>
          </a:p>
          <a:p>
            <a:endParaRPr lang="ru-RU" dirty="0"/>
          </a:p>
        </p:txBody>
      </p:sp>
      <p:pic>
        <p:nvPicPr>
          <p:cNvPr id="4" name="Picture 2" descr="C:\Program Files (x86)\Microsoft Office\MEDIA\CAGCAT10\j023468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071810"/>
            <a:ext cx="250033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Что такое дератизация?</a:t>
            </a:r>
          </a:p>
          <a:p>
            <a:endParaRPr lang="ru-RU" dirty="0"/>
          </a:p>
        </p:txBody>
      </p:sp>
      <p:pic>
        <p:nvPicPr>
          <p:cNvPr id="4" name="Picture 2" descr="C:\Program Files (x86)\Microsoft Office\MEDIA\CAGCAT10\j023468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071810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Чем отличается дезинфекция от дезинсекции?</a:t>
            </a:r>
          </a:p>
          <a:p>
            <a:endParaRPr lang="ru-RU" dirty="0"/>
          </a:p>
        </p:txBody>
      </p:sp>
      <p:pic>
        <p:nvPicPr>
          <p:cNvPr id="4" name="Picture 3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500306"/>
            <a:ext cx="3429024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Ситуация. В школьную столовую поступили продукты: вишня консервированная без косточек и сухофрукты: яблоки и груши сушеные, урюк, изюм, кишмиш. Решено было испечь сладкие пирожки. Из каких продуктов рекомендуется приготовить начинку. Как поступить с остальными продуктами?</a:t>
            </a:r>
          </a:p>
          <a:p>
            <a:endParaRPr lang="ru-RU" dirty="0"/>
          </a:p>
        </p:txBody>
      </p:sp>
      <p:pic>
        <p:nvPicPr>
          <p:cNvPr id="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 cstate="print"/>
          <a:stretch>
            <a:fillRect/>
          </a:stretch>
        </p:blipFill>
        <p:spPr>
          <a:xfrm>
            <a:off x="1357290" y="5715016"/>
            <a:ext cx="1143008" cy="571504"/>
          </a:xfrm>
          <a:prstGeom prst="rect">
            <a:avLst/>
          </a:prstGeom>
        </p:spPr>
      </p:pic>
      <p:pic>
        <p:nvPicPr>
          <p:cNvPr id="6" name="MS900082211[1].mid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2786050" y="5857892"/>
            <a:ext cx="1143008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8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Финал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Пронумеруйте последовательность операций по обработке картофеля на поточной линии ПЛКС – 63:</a:t>
            </a:r>
          </a:p>
          <a:p>
            <a:r>
              <a:rPr lang="ru-RU" dirty="0" smtClean="0"/>
              <a:t>Загрузка в бункер, вибрационная моечная машина,  перемещение на транспортере, мойка, </a:t>
            </a:r>
            <a:r>
              <a:rPr lang="ru-RU" dirty="0" err="1" smtClean="0"/>
              <a:t>картофелеочистительная</a:t>
            </a:r>
            <a:r>
              <a:rPr lang="ru-RU" dirty="0" smtClean="0"/>
              <a:t> машина,  камнеловушка, доочистка, ополаскивание, </a:t>
            </a:r>
            <a:r>
              <a:rPr lang="ru-RU" dirty="0" err="1" smtClean="0"/>
              <a:t>сульфатация</a:t>
            </a:r>
            <a:r>
              <a:rPr lang="ru-RU" dirty="0" smtClean="0"/>
              <a:t>, расфасовка, хранение.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Ответы на Анаграммы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571612"/>
            <a:ext cx="6429420" cy="450851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1. Денатурация</a:t>
            </a:r>
          </a:p>
          <a:p>
            <a:pPr lvl="0"/>
            <a:r>
              <a:rPr lang="ru-RU" dirty="0" smtClean="0"/>
              <a:t>2. Влажность</a:t>
            </a:r>
          </a:p>
          <a:p>
            <a:pPr lvl="0"/>
            <a:r>
              <a:rPr lang="ru-RU" dirty="0" smtClean="0"/>
              <a:t>3. Бруцеллез</a:t>
            </a:r>
          </a:p>
          <a:p>
            <a:pPr lvl="0"/>
            <a:r>
              <a:rPr lang="ru-RU" dirty="0" smtClean="0"/>
              <a:t>4. Дератизация</a:t>
            </a:r>
          </a:p>
          <a:p>
            <a:pPr lvl="0"/>
            <a:r>
              <a:rPr lang="ru-RU" dirty="0" smtClean="0"/>
              <a:t>5. Пастернак</a:t>
            </a:r>
          </a:p>
          <a:p>
            <a:pPr lvl="0"/>
            <a:r>
              <a:rPr lang="ru-RU" dirty="0" smtClean="0"/>
              <a:t>6. Крахмал</a:t>
            </a:r>
          </a:p>
          <a:p>
            <a:pPr lvl="0"/>
            <a:r>
              <a:rPr lang="ru-RU" dirty="0" smtClean="0"/>
              <a:t>7. Дезинсекция</a:t>
            </a:r>
          </a:p>
          <a:p>
            <a:pPr lvl="0"/>
            <a:r>
              <a:rPr lang="ru-RU" dirty="0" smtClean="0"/>
              <a:t>8. Квашение</a:t>
            </a:r>
          </a:p>
          <a:p>
            <a:pPr lvl="0"/>
            <a:r>
              <a:rPr lang="ru-RU" dirty="0" smtClean="0"/>
              <a:t>9. Сальмонеллез</a:t>
            </a:r>
          </a:p>
          <a:p>
            <a:pPr lvl="0"/>
            <a:r>
              <a:rPr lang="ru-RU" dirty="0" smtClean="0"/>
              <a:t>10. Редуктор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6" name="Picture 6" descr="C:\Users\Андрей\AppData\Local\Microsoft\Windows\Temporary Internet Files\Content.IE5\4URMPY2X\MP90044829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357298"/>
            <a:ext cx="3008434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ПОЗДРАВЛЯЕМ ПОБЕДИТЕЛЕЙ!!!</a:t>
            </a:r>
            <a:endParaRPr lang="ru-RU" dirty="0"/>
          </a:p>
        </p:txBody>
      </p:sp>
      <p:pic>
        <p:nvPicPr>
          <p:cNvPr id="4" name="Picture 6" descr="C:\Users\Андрей\AppData\Local\Microsoft\Windows\Temporary Internet Files\Content.IE5\YKQ8BSRQ\MM900296986[1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071810"/>
            <a:ext cx="3929089" cy="1769276"/>
          </a:xfrm>
          <a:prstGeom prst="rect">
            <a:avLst/>
          </a:prstGeom>
          <a:noFill/>
        </p:spPr>
      </p:pic>
      <p:pic>
        <p:nvPicPr>
          <p:cNvPr id="15" name="MS900074330[2].mid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928662" y="5572140"/>
            <a:ext cx="304800" cy="304800"/>
          </a:xfrm>
          <a:prstGeom prst="rect">
            <a:avLst/>
          </a:prstGeom>
        </p:spPr>
      </p:pic>
      <p:pic>
        <p:nvPicPr>
          <p:cNvPr id="16" name="Picture 2" descr="C:\Users\Андрей\AppData\Local\Microsoft\Windows\Temporary Internet Files\Content.IE5\YKQ8BSRQ\MM900323780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3714752"/>
            <a:ext cx="85725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435</TotalTime>
  <Words>656</Words>
  <Application>Microsoft Office PowerPoint</Application>
  <PresentationFormat>Экран (4:3)</PresentationFormat>
  <Paragraphs>131</Paragraphs>
  <Slides>35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Трек</vt:lpstr>
      <vt:lpstr>                       </vt:lpstr>
      <vt:lpstr>БРЕЙН - РИНГ</vt:lpstr>
      <vt:lpstr>Первый полуфинал.</vt:lpstr>
      <vt:lpstr>Первый полуфинал.</vt:lpstr>
      <vt:lpstr>Первый полуфинал. </vt:lpstr>
      <vt:lpstr>Первый полуфинал. </vt:lpstr>
      <vt:lpstr>Первый полуфинал. </vt:lpstr>
      <vt:lpstr>Первый полуфинал.</vt:lpstr>
      <vt:lpstr>Первый полуфинал.</vt:lpstr>
      <vt:lpstr>Первый полуфинал.</vt:lpstr>
      <vt:lpstr>Первый полуфинал.</vt:lpstr>
      <vt:lpstr>Первый полуфинал.</vt:lpstr>
      <vt:lpstr>Второй полуфинал. </vt:lpstr>
      <vt:lpstr>Второй полуфинал.</vt:lpstr>
      <vt:lpstr>Второй полуфинал.</vt:lpstr>
      <vt:lpstr>Второй полуфинал.</vt:lpstr>
      <vt:lpstr>Второй полуфинал.</vt:lpstr>
      <vt:lpstr>Второй полуфинал.</vt:lpstr>
      <vt:lpstr>Второй полуфинал.</vt:lpstr>
      <vt:lpstr>Второй полуфинал.</vt:lpstr>
      <vt:lpstr>Второй полуфинал.</vt:lpstr>
      <vt:lpstr>Второй полуфинал. </vt:lpstr>
      <vt:lpstr>Финал </vt:lpstr>
      <vt:lpstr>Финал </vt:lpstr>
      <vt:lpstr>Финал </vt:lpstr>
      <vt:lpstr>Финал </vt:lpstr>
      <vt:lpstr>Финал </vt:lpstr>
      <vt:lpstr>Финал</vt:lpstr>
      <vt:lpstr>Финал </vt:lpstr>
      <vt:lpstr>Финал </vt:lpstr>
      <vt:lpstr>Финал </vt:lpstr>
      <vt:lpstr>Финал </vt:lpstr>
      <vt:lpstr>Финал </vt:lpstr>
      <vt:lpstr>Ответы на Анаграммы </vt:lpstr>
      <vt:lpstr>ПОЗДРАВЛЯЕМ ПОБЕДИТЕЛЕЙ!!!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пн</dc:title>
  <dc:creator>Андрей</dc:creator>
  <cp:lastModifiedBy>Евгений Дементьев</cp:lastModifiedBy>
  <cp:revision>48</cp:revision>
  <dcterms:created xsi:type="dcterms:W3CDTF">2014-04-02T16:30:43Z</dcterms:created>
  <dcterms:modified xsi:type="dcterms:W3CDTF">2015-12-29T14:25:39Z</dcterms:modified>
</cp:coreProperties>
</file>