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17"/>
  </p:notesMasterIdLst>
  <p:handoutMasterIdLst>
    <p:handoutMasterId r:id="rId18"/>
  </p:handoutMasterIdLst>
  <p:sldIdLst>
    <p:sldId id="272" r:id="rId2"/>
    <p:sldId id="256" r:id="rId3"/>
    <p:sldId id="257" r:id="rId4"/>
    <p:sldId id="266" r:id="rId5"/>
    <p:sldId id="267" r:id="rId6"/>
    <p:sldId id="261" r:id="rId7"/>
    <p:sldId id="268" r:id="rId8"/>
    <p:sldId id="262" r:id="rId9"/>
    <p:sldId id="263" r:id="rId10"/>
    <p:sldId id="258" r:id="rId11"/>
    <p:sldId id="271" r:id="rId12"/>
    <p:sldId id="264" r:id="rId13"/>
    <p:sldId id="265" r:id="rId14"/>
    <p:sldId id="269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F546B6DB-6373-4B60-9125-CDE172556AA2}">
          <p14:sldIdLst>
            <p14:sldId id="272"/>
            <p14:sldId id="256"/>
            <p14:sldId id="257"/>
            <p14:sldId id="266"/>
            <p14:sldId id="267"/>
            <p14:sldId id="261"/>
            <p14:sldId id="268"/>
            <p14:sldId id="262"/>
            <p14:sldId id="263"/>
            <p14:sldId id="258"/>
            <p14:sldId id="271"/>
            <p14:sldId id="264"/>
            <p14:sldId id="265"/>
            <p14:sldId id="269"/>
            <p14:sldId id="27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C265F"/>
    <a:srgbClr val="8B317A"/>
    <a:srgbClr val="391F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2" d="100"/>
          <a:sy n="42" d="100"/>
        </p:scale>
        <p:origin x="1326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0" d="100"/>
          <a:sy n="70" d="100"/>
        </p:scale>
        <p:origin x="-2814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9.wmf"/><Relationship Id="rId13" Type="http://schemas.openxmlformats.org/officeDocument/2006/relationships/image" Target="../media/image14.wmf"/><Relationship Id="rId18" Type="http://schemas.openxmlformats.org/officeDocument/2006/relationships/image" Target="../media/image19.wmf"/><Relationship Id="rId3" Type="http://schemas.openxmlformats.org/officeDocument/2006/relationships/image" Target="../media/image4.wmf"/><Relationship Id="rId7" Type="http://schemas.openxmlformats.org/officeDocument/2006/relationships/image" Target="../media/image8.wmf"/><Relationship Id="rId12" Type="http://schemas.openxmlformats.org/officeDocument/2006/relationships/image" Target="../media/image13.wmf"/><Relationship Id="rId17" Type="http://schemas.openxmlformats.org/officeDocument/2006/relationships/image" Target="../media/image18.wmf"/><Relationship Id="rId2" Type="http://schemas.openxmlformats.org/officeDocument/2006/relationships/image" Target="../media/image3.wmf"/><Relationship Id="rId16" Type="http://schemas.openxmlformats.org/officeDocument/2006/relationships/image" Target="../media/image17.wmf"/><Relationship Id="rId20" Type="http://schemas.openxmlformats.org/officeDocument/2006/relationships/image" Target="../media/image21.wmf"/><Relationship Id="rId1" Type="http://schemas.openxmlformats.org/officeDocument/2006/relationships/image" Target="../media/image2.wmf"/><Relationship Id="rId6" Type="http://schemas.openxmlformats.org/officeDocument/2006/relationships/image" Target="../media/image7.wmf"/><Relationship Id="rId11" Type="http://schemas.openxmlformats.org/officeDocument/2006/relationships/image" Target="../media/image12.wmf"/><Relationship Id="rId5" Type="http://schemas.openxmlformats.org/officeDocument/2006/relationships/image" Target="../media/image6.wmf"/><Relationship Id="rId15" Type="http://schemas.openxmlformats.org/officeDocument/2006/relationships/image" Target="../media/image16.wmf"/><Relationship Id="rId10" Type="http://schemas.openxmlformats.org/officeDocument/2006/relationships/image" Target="../media/image11.wmf"/><Relationship Id="rId19" Type="http://schemas.openxmlformats.org/officeDocument/2006/relationships/image" Target="../media/image20.wmf"/><Relationship Id="rId4" Type="http://schemas.openxmlformats.org/officeDocument/2006/relationships/image" Target="../media/image5.wmf"/><Relationship Id="rId9" Type="http://schemas.openxmlformats.org/officeDocument/2006/relationships/image" Target="../media/image10.wmf"/><Relationship Id="rId14" Type="http://schemas.openxmlformats.org/officeDocument/2006/relationships/image" Target="../media/image15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19A53D-B064-4B5E-BAA3-54290C2E1C28}" type="datetimeFigureOut">
              <a:rPr lang="ru-RU" smtClean="0"/>
              <a:pPr/>
              <a:t>10.04.2015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52DEEF-071A-431E-8BC2-94D02003683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94125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CC606E-9500-4704-9452-A9A97CB1220E}" type="datetimeFigureOut">
              <a:rPr lang="ru-RU" smtClean="0"/>
              <a:pPr/>
              <a:t>10.04.2015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DD5F48-42BE-4648-9728-B6345396C5A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55635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ADA54AB-E004-4395-8F01-34DC4304F2A2}" type="datetimeFigureOut">
              <a:rPr lang="ru-RU" smtClean="0"/>
              <a:pPr/>
              <a:t>10.04.2015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6E027B71-1F97-4604-87D7-C52C481ED4F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ADA54AB-E004-4395-8F01-34DC4304F2A2}" type="datetimeFigureOut">
              <a:rPr lang="ru-RU" smtClean="0"/>
              <a:pPr/>
              <a:t>10.04.2015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E027B71-1F97-4604-87D7-C52C481ED4F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ADA54AB-E004-4395-8F01-34DC4304F2A2}" type="datetimeFigureOut">
              <a:rPr lang="ru-RU" smtClean="0"/>
              <a:pPr/>
              <a:t>10.04.2015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E027B71-1F97-4604-87D7-C52C481ED4F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ADA54AB-E004-4395-8F01-34DC4304F2A2}" type="datetimeFigureOut">
              <a:rPr lang="ru-RU" smtClean="0"/>
              <a:pPr/>
              <a:t>10.04.2015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E027B71-1F97-4604-87D7-C52C481ED4F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ADA54AB-E004-4395-8F01-34DC4304F2A2}" type="datetimeFigureOut">
              <a:rPr lang="ru-RU" smtClean="0"/>
              <a:pPr/>
              <a:t>10.04.2015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E027B71-1F97-4604-87D7-C52C481ED4F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ADA54AB-E004-4395-8F01-34DC4304F2A2}" type="datetimeFigureOut">
              <a:rPr lang="ru-RU" smtClean="0"/>
              <a:pPr/>
              <a:t>10.04.2015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E027B71-1F97-4604-87D7-C52C481ED4F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ADA54AB-E004-4395-8F01-34DC4304F2A2}" type="datetimeFigureOut">
              <a:rPr lang="ru-RU" smtClean="0"/>
              <a:pPr/>
              <a:t>10.04.2015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E027B71-1F97-4604-87D7-C52C481ED4F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1ADA54AB-E004-4395-8F01-34DC4304F2A2}" type="datetimeFigureOut">
              <a:rPr lang="ru-RU" smtClean="0"/>
              <a:pPr/>
              <a:t>10.04.2015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E027B71-1F97-4604-87D7-C52C481ED4F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ADA54AB-E004-4395-8F01-34DC4304F2A2}" type="datetimeFigureOut">
              <a:rPr lang="ru-RU" smtClean="0"/>
              <a:pPr/>
              <a:t>10.04.2015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6E027B71-1F97-4604-87D7-C52C481ED4F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ADA54AB-E004-4395-8F01-34DC4304F2A2}" type="datetimeFigureOut">
              <a:rPr lang="ru-RU" smtClean="0"/>
              <a:pPr/>
              <a:t>10.04.2015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E027B71-1F97-4604-87D7-C52C481ED4F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ADA54AB-E004-4395-8F01-34DC4304F2A2}" type="datetimeFigureOut">
              <a:rPr lang="ru-RU" smtClean="0"/>
              <a:pPr/>
              <a:t>10.04.2015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E027B71-1F97-4604-87D7-C52C481ED4F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ADA54AB-E004-4395-8F01-34DC4304F2A2}" type="datetimeFigureOut">
              <a:rPr lang="ru-RU" smtClean="0"/>
              <a:pPr/>
              <a:t>10.04.2015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6E027B71-1F97-4604-87D7-C52C481ED4F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oleObject" Target="../embeddings/oleObject6.bin"/><Relationship Id="rId18" Type="http://schemas.openxmlformats.org/officeDocument/2006/relationships/image" Target="../media/image9.wmf"/><Relationship Id="rId26" Type="http://schemas.openxmlformats.org/officeDocument/2006/relationships/image" Target="../media/image13.wmf"/><Relationship Id="rId39" Type="http://schemas.openxmlformats.org/officeDocument/2006/relationships/oleObject" Target="../embeddings/oleObject19.bin"/><Relationship Id="rId21" Type="http://schemas.openxmlformats.org/officeDocument/2006/relationships/oleObject" Target="../embeddings/oleObject10.bin"/><Relationship Id="rId34" Type="http://schemas.openxmlformats.org/officeDocument/2006/relationships/image" Target="../media/image17.wmf"/><Relationship Id="rId42" Type="http://schemas.openxmlformats.org/officeDocument/2006/relationships/image" Target="../media/image21.wmf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5.xml"/><Relationship Id="rId16" Type="http://schemas.openxmlformats.org/officeDocument/2006/relationships/image" Target="../media/image8.wmf"/><Relationship Id="rId20" Type="http://schemas.openxmlformats.org/officeDocument/2006/relationships/image" Target="../media/image10.wmf"/><Relationship Id="rId29" Type="http://schemas.openxmlformats.org/officeDocument/2006/relationships/oleObject" Target="../embeddings/oleObject14.bin"/><Relationship Id="rId41" Type="http://schemas.openxmlformats.org/officeDocument/2006/relationships/oleObject" Target="../embeddings/oleObject20.bin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wmf"/><Relationship Id="rId11" Type="http://schemas.openxmlformats.org/officeDocument/2006/relationships/oleObject" Target="../embeddings/oleObject5.bin"/><Relationship Id="rId24" Type="http://schemas.openxmlformats.org/officeDocument/2006/relationships/image" Target="../media/image12.wmf"/><Relationship Id="rId32" Type="http://schemas.openxmlformats.org/officeDocument/2006/relationships/image" Target="../media/image16.wmf"/><Relationship Id="rId37" Type="http://schemas.openxmlformats.org/officeDocument/2006/relationships/oleObject" Target="../embeddings/oleObject18.bin"/><Relationship Id="rId40" Type="http://schemas.openxmlformats.org/officeDocument/2006/relationships/image" Target="../media/image20.wmf"/><Relationship Id="rId5" Type="http://schemas.openxmlformats.org/officeDocument/2006/relationships/oleObject" Target="../embeddings/oleObject2.bin"/><Relationship Id="rId15" Type="http://schemas.openxmlformats.org/officeDocument/2006/relationships/oleObject" Target="../embeddings/oleObject7.bin"/><Relationship Id="rId23" Type="http://schemas.openxmlformats.org/officeDocument/2006/relationships/oleObject" Target="../embeddings/oleObject11.bin"/><Relationship Id="rId28" Type="http://schemas.openxmlformats.org/officeDocument/2006/relationships/image" Target="../media/image14.wmf"/><Relationship Id="rId36" Type="http://schemas.openxmlformats.org/officeDocument/2006/relationships/image" Target="../media/image18.wmf"/><Relationship Id="rId10" Type="http://schemas.openxmlformats.org/officeDocument/2006/relationships/image" Target="../media/image5.wmf"/><Relationship Id="rId19" Type="http://schemas.openxmlformats.org/officeDocument/2006/relationships/oleObject" Target="../embeddings/oleObject9.bin"/><Relationship Id="rId31" Type="http://schemas.openxmlformats.org/officeDocument/2006/relationships/oleObject" Target="../embeddings/oleObject15.bin"/><Relationship Id="rId4" Type="http://schemas.openxmlformats.org/officeDocument/2006/relationships/image" Target="../media/image2.wmf"/><Relationship Id="rId9" Type="http://schemas.openxmlformats.org/officeDocument/2006/relationships/oleObject" Target="../embeddings/oleObject4.bin"/><Relationship Id="rId14" Type="http://schemas.openxmlformats.org/officeDocument/2006/relationships/image" Target="../media/image7.wmf"/><Relationship Id="rId22" Type="http://schemas.openxmlformats.org/officeDocument/2006/relationships/image" Target="../media/image11.wmf"/><Relationship Id="rId27" Type="http://schemas.openxmlformats.org/officeDocument/2006/relationships/oleObject" Target="../embeddings/oleObject13.bin"/><Relationship Id="rId30" Type="http://schemas.openxmlformats.org/officeDocument/2006/relationships/image" Target="../media/image15.wmf"/><Relationship Id="rId35" Type="http://schemas.openxmlformats.org/officeDocument/2006/relationships/oleObject" Target="../embeddings/oleObject17.bin"/><Relationship Id="rId8" Type="http://schemas.openxmlformats.org/officeDocument/2006/relationships/image" Target="../media/image4.wmf"/><Relationship Id="rId3" Type="http://schemas.openxmlformats.org/officeDocument/2006/relationships/oleObject" Target="../embeddings/oleObject1.bin"/><Relationship Id="rId12" Type="http://schemas.openxmlformats.org/officeDocument/2006/relationships/image" Target="../media/image6.wmf"/><Relationship Id="rId17" Type="http://schemas.openxmlformats.org/officeDocument/2006/relationships/oleObject" Target="../embeddings/oleObject8.bin"/><Relationship Id="rId25" Type="http://schemas.openxmlformats.org/officeDocument/2006/relationships/oleObject" Target="../embeddings/oleObject12.bin"/><Relationship Id="rId33" Type="http://schemas.openxmlformats.org/officeDocument/2006/relationships/oleObject" Target="../embeddings/oleObject16.bin"/><Relationship Id="rId38" Type="http://schemas.openxmlformats.org/officeDocument/2006/relationships/image" Target="../media/image19.w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23.gi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7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28.w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hyperlink" Target="http://uslide.ru/images/4/10567/960/img22.jpg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eg"/><Relationship Id="rId4" Type="http://schemas.openxmlformats.org/officeDocument/2006/relationships/hyperlink" Target="http://uslide.ru/images/4/10567/960/img23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Заголовок 17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Ответы: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19" name="Текст 18"/>
          <p:cNvSpPr>
            <a:spLocks noGrp="1"/>
          </p:cNvSpPr>
          <p:nvPr>
            <p:ph type="body" idx="1"/>
          </p:nvPr>
        </p:nvSpPr>
        <p:spPr>
          <a:xfrm>
            <a:off x="2714612" y="5929306"/>
            <a:ext cx="3925916" cy="928694"/>
          </a:xfrm>
        </p:spPr>
        <p:txBody>
          <a:bodyPr>
            <a:noAutofit/>
          </a:bodyPr>
          <a:lstStyle/>
          <a:p>
            <a:pPr algn="ctr"/>
            <a:endParaRPr lang="ru-RU" sz="1600" dirty="0" smtClean="0"/>
          </a:p>
          <a:p>
            <a:pPr algn="ctr"/>
            <a:r>
              <a:rPr lang="ru-RU" sz="1600" dirty="0" smtClean="0"/>
              <a:t>«5» -без ошибок</a:t>
            </a:r>
          </a:p>
          <a:p>
            <a:pPr algn="ctr"/>
            <a:r>
              <a:rPr lang="ru-RU" sz="1600" dirty="0" smtClean="0"/>
              <a:t>«4»-1-3 ошибки</a:t>
            </a:r>
          </a:p>
          <a:p>
            <a:pPr algn="ctr"/>
            <a:r>
              <a:rPr lang="ru-RU" sz="1600" dirty="0" smtClean="0"/>
              <a:t>«3»-4-6 ошибок</a:t>
            </a:r>
          </a:p>
          <a:p>
            <a:pPr algn="ctr"/>
            <a:endParaRPr lang="ru-RU" sz="1600" dirty="0"/>
          </a:p>
        </p:txBody>
      </p:sp>
      <p:sp>
        <p:nvSpPr>
          <p:cNvPr id="20" name="Содержимое 19"/>
          <p:cNvSpPr>
            <a:spLocks noGrp="1"/>
          </p:cNvSpPr>
          <p:nvPr>
            <p:ph sz="quarter" idx="2"/>
          </p:nvPr>
        </p:nvSpPr>
        <p:spPr>
          <a:xfrm>
            <a:off x="500034" y="857232"/>
            <a:ext cx="4040188" cy="4600263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dirty="0" smtClean="0"/>
              <a:t>1 вариант </a:t>
            </a:r>
          </a:p>
          <a:p>
            <a:pPr>
              <a:buNone/>
            </a:pPr>
            <a:r>
              <a:rPr lang="ru-RU" dirty="0" smtClean="0"/>
              <a:t>1)</a:t>
            </a:r>
          </a:p>
          <a:p>
            <a:pPr>
              <a:buNone/>
            </a:pPr>
            <a:r>
              <a:rPr lang="ru-RU" dirty="0" smtClean="0"/>
              <a:t>2) </a:t>
            </a:r>
          </a:p>
          <a:p>
            <a:pPr>
              <a:buNone/>
            </a:pPr>
            <a:r>
              <a:rPr lang="ru-RU" dirty="0" smtClean="0"/>
              <a:t>3)</a:t>
            </a:r>
          </a:p>
          <a:p>
            <a:pPr>
              <a:buNone/>
            </a:pPr>
            <a:r>
              <a:rPr lang="ru-RU" dirty="0" smtClean="0"/>
              <a:t>4)</a:t>
            </a:r>
          </a:p>
          <a:p>
            <a:pPr>
              <a:buNone/>
            </a:pPr>
            <a:r>
              <a:rPr lang="ru-RU" dirty="0" smtClean="0"/>
              <a:t>5)</a:t>
            </a:r>
          </a:p>
          <a:p>
            <a:pPr>
              <a:buNone/>
            </a:pPr>
            <a:r>
              <a:rPr lang="ru-RU" dirty="0" smtClean="0"/>
              <a:t>6)</a:t>
            </a:r>
          </a:p>
          <a:p>
            <a:pPr>
              <a:buNone/>
            </a:pPr>
            <a:r>
              <a:rPr lang="ru-RU" dirty="0" smtClean="0"/>
              <a:t>7)</a:t>
            </a:r>
          </a:p>
          <a:p>
            <a:pPr>
              <a:buNone/>
            </a:pPr>
            <a:r>
              <a:rPr lang="ru-RU" dirty="0" smtClean="0"/>
              <a:t>8)</a:t>
            </a:r>
          </a:p>
          <a:p>
            <a:pPr>
              <a:buNone/>
            </a:pPr>
            <a:r>
              <a:rPr lang="ru-RU" dirty="0" smtClean="0"/>
              <a:t>9)</a:t>
            </a:r>
          </a:p>
          <a:p>
            <a:pPr>
              <a:buNone/>
            </a:pPr>
            <a:r>
              <a:rPr lang="ru-RU" dirty="0" smtClean="0"/>
              <a:t>10)</a:t>
            </a:r>
            <a:endParaRPr lang="ru-RU" dirty="0"/>
          </a:p>
        </p:txBody>
      </p:sp>
      <p:sp>
        <p:nvSpPr>
          <p:cNvPr id="22" name="Содержимое 21"/>
          <p:cNvSpPr>
            <a:spLocks noGrp="1"/>
          </p:cNvSpPr>
          <p:nvPr>
            <p:ph sz="quarter" idx="4"/>
          </p:nvPr>
        </p:nvSpPr>
        <p:spPr>
          <a:xfrm>
            <a:off x="4645025" y="857232"/>
            <a:ext cx="4041775" cy="4528825"/>
          </a:xfrm>
        </p:spPr>
        <p:txBody>
          <a:bodyPr/>
          <a:lstStyle/>
          <a:p>
            <a:pPr algn="ctr">
              <a:buNone/>
            </a:pPr>
            <a:r>
              <a:rPr lang="ru-RU" dirty="0" smtClean="0"/>
              <a:t>2 вариант</a:t>
            </a:r>
          </a:p>
          <a:p>
            <a:pPr>
              <a:buNone/>
            </a:pPr>
            <a:r>
              <a:rPr lang="ru-RU" dirty="0" smtClean="0"/>
              <a:t>1)</a:t>
            </a:r>
          </a:p>
          <a:p>
            <a:pPr>
              <a:buNone/>
            </a:pPr>
            <a:r>
              <a:rPr lang="ru-RU" dirty="0" smtClean="0"/>
              <a:t>2) </a:t>
            </a:r>
          </a:p>
          <a:p>
            <a:pPr>
              <a:buNone/>
            </a:pPr>
            <a:r>
              <a:rPr lang="ru-RU" dirty="0" smtClean="0"/>
              <a:t>3)</a:t>
            </a:r>
          </a:p>
          <a:p>
            <a:pPr>
              <a:buNone/>
            </a:pPr>
            <a:r>
              <a:rPr lang="ru-RU" dirty="0" smtClean="0"/>
              <a:t>4)</a:t>
            </a:r>
          </a:p>
          <a:p>
            <a:pPr>
              <a:buNone/>
            </a:pPr>
            <a:r>
              <a:rPr lang="ru-RU" dirty="0" smtClean="0"/>
              <a:t>5)</a:t>
            </a:r>
          </a:p>
          <a:p>
            <a:pPr>
              <a:buNone/>
            </a:pPr>
            <a:r>
              <a:rPr lang="ru-RU" dirty="0" smtClean="0"/>
              <a:t>6)</a:t>
            </a:r>
          </a:p>
          <a:p>
            <a:pPr>
              <a:buNone/>
            </a:pPr>
            <a:r>
              <a:rPr lang="ru-RU" dirty="0" smtClean="0"/>
              <a:t>7)</a:t>
            </a:r>
          </a:p>
          <a:p>
            <a:pPr>
              <a:buNone/>
            </a:pPr>
            <a:r>
              <a:rPr lang="ru-RU" dirty="0" smtClean="0"/>
              <a:t>8)</a:t>
            </a:r>
          </a:p>
          <a:p>
            <a:pPr>
              <a:buNone/>
            </a:pPr>
            <a:r>
              <a:rPr lang="ru-RU" dirty="0" smtClean="0"/>
              <a:t>9)</a:t>
            </a:r>
          </a:p>
          <a:p>
            <a:pPr>
              <a:buNone/>
            </a:pPr>
            <a:r>
              <a:rPr lang="ru-RU" dirty="0" smtClean="0"/>
              <a:t>10)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13377" name="Rectangle 6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3376" name="Object 64"/>
          <p:cNvGraphicFramePr>
            <a:graphicFrameLocks noChangeAspect="1"/>
          </p:cNvGraphicFramePr>
          <p:nvPr/>
        </p:nvGraphicFramePr>
        <p:xfrm>
          <a:off x="1071538" y="1357298"/>
          <a:ext cx="1571636" cy="2857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31" name="Формула" r:id="rId3" imgW="1143000" imgH="203200" progId="Equation.3">
                  <p:embed/>
                </p:oleObj>
              </mc:Choice>
              <mc:Fallback>
                <p:oleObj name="Формула" r:id="rId3" imgW="1143000" imgH="203200" progId="Equation.3">
                  <p:embed/>
                  <p:pic>
                    <p:nvPicPr>
                      <p:cNvPr id="0" name="Picture 6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1538" y="1357298"/>
                        <a:ext cx="1571636" cy="28575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78" name="Rectangle 66"/>
          <p:cNvSpPr>
            <a:spLocks noChangeArrowheads="1"/>
          </p:cNvSpPr>
          <p:nvPr/>
        </p:nvSpPr>
        <p:spPr bwMode="auto">
          <a:xfrm>
            <a:off x="0" y="2000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3379" name="Object 67"/>
          <p:cNvGraphicFramePr>
            <a:graphicFrameLocks noChangeAspect="1"/>
          </p:cNvGraphicFramePr>
          <p:nvPr/>
        </p:nvGraphicFramePr>
        <p:xfrm>
          <a:off x="1142976" y="1714488"/>
          <a:ext cx="1357322" cy="2857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32" name="Формула" r:id="rId5" imgW="634449" imgH="177646" progId="Equation.3">
                  <p:embed/>
                </p:oleObj>
              </mc:Choice>
              <mc:Fallback>
                <p:oleObj name="Формула" r:id="rId5" imgW="634449" imgH="177646" progId="Equation.3">
                  <p:embed/>
                  <p:pic>
                    <p:nvPicPr>
                      <p:cNvPr id="0" name="Picture 6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2976" y="1714488"/>
                        <a:ext cx="1357322" cy="28575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81" name="Rectangle 69"/>
          <p:cNvSpPr>
            <a:spLocks noChangeArrowheads="1"/>
          </p:cNvSpPr>
          <p:nvPr/>
        </p:nvSpPr>
        <p:spPr bwMode="auto">
          <a:xfrm>
            <a:off x="0" y="6381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3383" name="Rectangle 7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3382" name="Object 70"/>
          <p:cNvGraphicFramePr>
            <a:graphicFrameLocks noChangeAspect="1"/>
          </p:cNvGraphicFramePr>
          <p:nvPr/>
        </p:nvGraphicFramePr>
        <p:xfrm>
          <a:off x="1071538" y="2071678"/>
          <a:ext cx="1714512" cy="271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33" name="Формула" r:id="rId7" imgW="1193800" imgH="203200" progId="Equation.3">
                  <p:embed/>
                </p:oleObj>
              </mc:Choice>
              <mc:Fallback>
                <p:oleObj name="Формула" r:id="rId7" imgW="1193800" imgH="203200" progId="Equation.3">
                  <p:embed/>
                  <p:pic>
                    <p:nvPicPr>
                      <p:cNvPr id="0" name="Picture 7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1538" y="2071678"/>
                        <a:ext cx="1714512" cy="2714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84" name="Rectangle 72"/>
          <p:cNvSpPr>
            <a:spLocks noChangeArrowheads="1"/>
          </p:cNvSpPr>
          <p:nvPr/>
        </p:nvSpPr>
        <p:spPr bwMode="auto">
          <a:xfrm>
            <a:off x="0" y="2000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386" name="Rectangle 7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3385" name="Object 73"/>
          <p:cNvGraphicFramePr>
            <a:graphicFrameLocks noChangeAspect="1"/>
          </p:cNvGraphicFramePr>
          <p:nvPr/>
        </p:nvGraphicFramePr>
        <p:xfrm>
          <a:off x="1142976" y="2357430"/>
          <a:ext cx="1214446" cy="2857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34" name="Формула" r:id="rId9" imgW="748975" imgH="203112" progId="Equation.3">
                  <p:embed/>
                </p:oleObj>
              </mc:Choice>
              <mc:Fallback>
                <p:oleObj name="Формула" r:id="rId9" imgW="748975" imgH="203112" progId="Equation.3">
                  <p:embed/>
                  <p:pic>
                    <p:nvPicPr>
                      <p:cNvPr id="0" name="Picture 7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2976" y="2357430"/>
                        <a:ext cx="1214446" cy="28575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87" name="Rectangle 75"/>
          <p:cNvSpPr>
            <a:spLocks noChangeArrowheads="1"/>
          </p:cNvSpPr>
          <p:nvPr/>
        </p:nvSpPr>
        <p:spPr bwMode="auto">
          <a:xfrm>
            <a:off x="0" y="2000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389" name="Rectangle 7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3388" name="Object 76"/>
          <p:cNvGraphicFramePr>
            <a:graphicFrameLocks noChangeAspect="1"/>
          </p:cNvGraphicFramePr>
          <p:nvPr/>
        </p:nvGraphicFramePr>
        <p:xfrm>
          <a:off x="1142976" y="2643182"/>
          <a:ext cx="928694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35" name="Формула" r:id="rId11" imgW="800100" imgH="457200" progId="Equation.3">
                  <p:embed/>
                </p:oleObj>
              </mc:Choice>
              <mc:Fallback>
                <p:oleObj name="Формула" r:id="rId11" imgW="800100" imgH="457200" progId="Equation.3">
                  <p:embed/>
                  <p:pic>
                    <p:nvPicPr>
                      <p:cNvPr id="0" name="Picture 7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2976" y="2643182"/>
                        <a:ext cx="928694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90" name="Rectangle 78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392" name="Rectangle 8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3391" name="Object 79"/>
          <p:cNvGraphicFramePr>
            <a:graphicFrameLocks noChangeAspect="1"/>
          </p:cNvGraphicFramePr>
          <p:nvPr/>
        </p:nvGraphicFramePr>
        <p:xfrm>
          <a:off x="1142976" y="3143248"/>
          <a:ext cx="704850" cy="44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36" name="Формула" r:id="rId13" imgW="698197" imgH="444307" progId="Equation.3">
                  <p:embed/>
                </p:oleObj>
              </mc:Choice>
              <mc:Fallback>
                <p:oleObj name="Формула" r:id="rId13" imgW="698197" imgH="444307" progId="Equation.3">
                  <p:embed/>
                  <p:pic>
                    <p:nvPicPr>
                      <p:cNvPr id="0" name="Picture 7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2976" y="3143248"/>
                        <a:ext cx="704850" cy="4476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93" name="Rectangle 81"/>
          <p:cNvSpPr>
            <a:spLocks noChangeArrowheads="1"/>
          </p:cNvSpPr>
          <p:nvPr/>
        </p:nvSpPr>
        <p:spPr bwMode="auto">
          <a:xfrm>
            <a:off x="0" y="4476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395" name="Rectangle 8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3394" name="Object 82"/>
          <p:cNvGraphicFramePr>
            <a:graphicFrameLocks noChangeAspect="1"/>
          </p:cNvGraphicFramePr>
          <p:nvPr/>
        </p:nvGraphicFramePr>
        <p:xfrm>
          <a:off x="1071538" y="3571876"/>
          <a:ext cx="1019175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37" name="Формула" r:id="rId15" imgW="1016000" imgH="419100" progId="Equation.3">
                  <p:embed/>
                </p:oleObj>
              </mc:Choice>
              <mc:Fallback>
                <p:oleObj name="Формула" r:id="rId15" imgW="1016000" imgH="419100" progId="Equation.3">
                  <p:embed/>
                  <p:pic>
                    <p:nvPicPr>
                      <p:cNvPr id="0" name="Picture 8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1538" y="3571876"/>
                        <a:ext cx="1019175" cy="419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96" name="Rectangle 84"/>
          <p:cNvSpPr>
            <a:spLocks noChangeArrowheads="1"/>
          </p:cNvSpPr>
          <p:nvPr/>
        </p:nvSpPr>
        <p:spPr bwMode="auto">
          <a:xfrm>
            <a:off x="0" y="419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398" name="Rectangle 8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3397" name="Object 85"/>
          <p:cNvGraphicFramePr>
            <a:graphicFrameLocks noChangeAspect="1"/>
          </p:cNvGraphicFramePr>
          <p:nvPr/>
        </p:nvGraphicFramePr>
        <p:xfrm>
          <a:off x="1071538" y="4000504"/>
          <a:ext cx="1762125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38" name="Формула" r:id="rId17" imgW="1752600" imgH="228600" progId="Equation.3">
                  <p:embed/>
                </p:oleObj>
              </mc:Choice>
              <mc:Fallback>
                <p:oleObj name="Формула" r:id="rId17" imgW="1752600" imgH="228600" progId="Equation.3">
                  <p:embed/>
                  <p:pic>
                    <p:nvPicPr>
                      <p:cNvPr id="0" name="Picture 8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1538" y="4000504"/>
                        <a:ext cx="1762125" cy="228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400" name="Rectangle 8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3399" name="Object 87"/>
          <p:cNvGraphicFramePr>
            <a:graphicFrameLocks noChangeAspect="1"/>
          </p:cNvGraphicFramePr>
          <p:nvPr/>
        </p:nvGraphicFramePr>
        <p:xfrm>
          <a:off x="1071538" y="4357694"/>
          <a:ext cx="533400" cy="200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39" name="Формула" r:id="rId19" imgW="533169" imgH="203112" progId="Equation.3">
                  <p:embed/>
                </p:oleObj>
              </mc:Choice>
              <mc:Fallback>
                <p:oleObj name="Формула" r:id="rId19" imgW="533169" imgH="203112" progId="Equation.3">
                  <p:embed/>
                  <p:pic>
                    <p:nvPicPr>
                      <p:cNvPr id="0" name="Picture 8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1538" y="4357694"/>
                        <a:ext cx="533400" cy="200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401" name="Rectangle 89"/>
          <p:cNvSpPr>
            <a:spLocks noChangeArrowheads="1"/>
          </p:cNvSpPr>
          <p:nvPr/>
        </p:nvSpPr>
        <p:spPr bwMode="auto">
          <a:xfrm>
            <a:off x="0" y="2000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403" name="Rectangle 9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3402" name="Object 90"/>
          <p:cNvGraphicFramePr>
            <a:graphicFrameLocks noChangeAspect="1"/>
          </p:cNvGraphicFramePr>
          <p:nvPr/>
        </p:nvGraphicFramePr>
        <p:xfrm>
          <a:off x="1214414" y="4643446"/>
          <a:ext cx="714375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40" name="Формула" r:id="rId21" imgW="710891" imgH="342751" progId="Equation.3">
                  <p:embed/>
                </p:oleObj>
              </mc:Choice>
              <mc:Fallback>
                <p:oleObj name="Формула" r:id="rId21" imgW="710891" imgH="342751" progId="Equation.3">
                  <p:embed/>
                  <p:pic>
                    <p:nvPicPr>
                      <p:cNvPr id="0" name="Picture 9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4414" y="4643446"/>
                        <a:ext cx="714375" cy="342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405" name="Rectangle 9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3404" name="Object 92"/>
          <p:cNvGraphicFramePr>
            <a:graphicFrameLocks noChangeAspect="1"/>
          </p:cNvGraphicFramePr>
          <p:nvPr/>
        </p:nvGraphicFramePr>
        <p:xfrm>
          <a:off x="5286380" y="1357298"/>
          <a:ext cx="1171575" cy="200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41" name="Формула" r:id="rId23" imgW="1167893" imgH="203112" progId="Equation.3">
                  <p:embed/>
                </p:oleObj>
              </mc:Choice>
              <mc:Fallback>
                <p:oleObj name="Формула" r:id="rId23" imgW="1167893" imgH="203112" progId="Equation.3">
                  <p:embed/>
                  <p:pic>
                    <p:nvPicPr>
                      <p:cNvPr id="0" name="Picture 9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86380" y="1357298"/>
                        <a:ext cx="1171575" cy="200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406" name="Rectangle 94"/>
          <p:cNvSpPr>
            <a:spLocks noChangeArrowheads="1"/>
          </p:cNvSpPr>
          <p:nvPr/>
        </p:nvSpPr>
        <p:spPr bwMode="auto">
          <a:xfrm>
            <a:off x="0" y="2000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408" name="Rectangle 9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3407" name="Object 95"/>
          <p:cNvGraphicFramePr>
            <a:graphicFrameLocks noChangeAspect="1"/>
          </p:cNvGraphicFramePr>
          <p:nvPr/>
        </p:nvGraphicFramePr>
        <p:xfrm>
          <a:off x="5286380" y="1714488"/>
          <a:ext cx="752475" cy="180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42" name="Формула" r:id="rId25" imgW="748975" imgH="177723" progId="Equation.3">
                  <p:embed/>
                </p:oleObj>
              </mc:Choice>
              <mc:Fallback>
                <p:oleObj name="Формула" r:id="rId25" imgW="748975" imgH="177723" progId="Equation.3">
                  <p:embed/>
                  <p:pic>
                    <p:nvPicPr>
                      <p:cNvPr id="0" name="Picture 9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86380" y="1714488"/>
                        <a:ext cx="752475" cy="1809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409" name="Rectangle 97"/>
          <p:cNvSpPr>
            <a:spLocks noChangeArrowheads="1"/>
          </p:cNvSpPr>
          <p:nvPr/>
        </p:nvSpPr>
        <p:spPr bwMode="auto">
          <a:xfrm>
            <a:off x="0" y="1809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411" name="Rectangle 9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3410" name="Object 98"/>
          <p:cNvGraphicFramePr>
            <a:graphicFrameLocks noChangeAspect="1"/>
          </p:cNvGraphicFramePr>
          <p:nvPr/>
        </p:nvGraphicFramePr>
        <p:xfrm>
          <a:off x="5214942" y="2071678"/>
          <a:ext cx="1181100" cy="200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43" name="Формула" r:id="rId27" imgW="1180588" imgH="203112" progId="Equation.3">
                  <p:embed/>
                </p:oleObj>
              </mc:Choice>
              <mc:Fallback>
                <p:oleObj name="Формула" r:id="rId27" imgW="1180588" imgH="203112" progId="Equation.3">
                  <p:embed/>
                  <p:pic>
                    <p:nvPicPr>
                      <p:cNvPr id="0" name="Picture 9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14942" y="2071678"/>
                        <a:ext cx="1181100" cy="200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412" name="Rectangle 100"/>
          <p:cNvSpPr>
            <a:spLocks noChangeArrowheads="1"/>
          </p:cNvSpPr>
          <p:nvPr/>
        </p:nvSpPr>
        <p:spPr bwMode="auto">
          <a:xfrm>
            <a:off x="0" y="2000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414" name="Rectangle 10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3413" name="Object 101"/>
          <p:cNvGraphicFramePr>
            <a:graphicFrameLocks noChangeAspect="1"/>
          </p:cNvGraphicFramePr>
          <p:nvPr/>
        </p:nvGraphicFramePr>
        <p:xfrm>
          <a:off x="5214942" y="2428868"/>
          <a:ext cx="704850" cy="200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44" name="Формула" r:id="rId29" imgW="698197" imgH="203112" progId="Equation.3">
                  <p:embed/>
                </p:oleObj>
              </mc:Choice>
              <mc:Fallback>
                <p:oleObj name="Формула" r:id="rId29" imgW="698197" imgH="203112" progId="Equation.3">
                  <p:embed/>
                  <p:pic>
                    <p:nvPicPr>
                      <p:cNvPr id="0" name="Picture 10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14942" y="2428868"/>
                        <a:ext cx="704850" cy="200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415" name="Rectangle 103"/>
          <p:cNvSpPr>
            <a:spLocks noChangeArrowheads="1"/>
          </p:cNvSpPr>
          <p:nvPr/>
        </p:nvSpPr>
        <p:spPr bwMode="auto">
          <a:xfrm>
            <a:off x="0" y="2000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417" name="Rectangle 10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3416" name="Object 104"/>
          <p:cNvGraphicFramePr>
            <a:graphicFrameLocks noChangeAspect="1"/>
          </p:cNvGraphicFramePr>
          <p:nvPr/>
        </p:nvGraphicFramePr>
        <p:xfrm>
          <a:off x="5214942" y="2643182"/>
          <a:ext cx="81915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45" name="Формула" r:id="rId31" imgW="812447" imgH="457002" progId="Equation.3">
                  <p:embed/>
                </p:oleObj>
              </mc:Choice>
              <mc:Fallback>
                <p:oleObj name="Формула" r:id="rId31" imgW="812447" imgH="457002" progId="Equation.3">
                  <p:embed/>
                  <p:pic>
                    <p:nvPicPr>
                      <p:cNvPr id="0" name="Picture 10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14942" y="2643182"/>
                        <a:ext cx="819150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418" name="Rectangle 106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420" name="Rectangle 10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3419" name="Object 107"/>
          <p:cNvGraphicFramePr>
            <a:graphicFrameLocks noChangeAspect="1"/>
          </p:cNvGraphicFramePr>
          <p:nvPr/>
        </p:nvGraphicFramePr>
        <p:xfrm>
          <a:off x="5214942" y="3071810"/>
          <a:ext cx="1057275" cy="46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46" name="Формула" r:id="rId33" imgW="1054100" imgH="469900" progId="Equation.3">
                  <p:embed/>
                </p:oleObj>
              </mc:Choice>
              <mc:Fallback>
                <p:oleObj name="Формула" r:id="rId33" imgW="1054100" imgH="469900" progId="Equation.3">
                  <p:embed/>
                  <p:pic>
                    <p:nvPicPr>
                      <p:cNvPr id="0" name="Picture 10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14942" y="3071810"/>
                        <a:ext cx="1057275" cy="466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421" name="Rectangle 109"/>
          <p:cNvSpPr>
            <a:spLocks noChangeArrowheads="1"/>
          </p:cNvSpPr>
          <p:nvPr/>
        </p:nvSpPr>
        <p:spPr bwMode="auto">
          <a:xfrm>
            <a:off x="0" y="4667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423" name="Rectangle 1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3422" name="Object 110"/>
          <p:cNvGraphicFramePr>
            <a:graphicFrameLocks noChangeAspect="1"/>
          </p:cNvGraphicFramePr>
          <p:nvPr/>
        </p:nvGraphicFramePr>
        <p:xfrm>
          <a:off x="5214942" y="3500438"/>
          <a:ext cx="93345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47" name="Формула" r:id="rId35" imgW="927100" imgH="419100" progId="Equation.3">
                  <p:embed/>
                </p:oleObj>
              </mc:Choice>
              <mc:Fallback>
                <p:oleObj name="Формула" r:id="rId35" imgW="927100" imgH="419100" progId="Equation.3">
                  <p:embed/>
                  <p:pic>
                    <p:nvPicPr>
                      <p:cNvPr id="0" name="Picture 1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14942" y="3500438"/>
                        <a:ext cx="933450" cy="419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424" name="Rectangle 112"/>
          <p:cNvSpPr>
            <a:spLocks noChangeArrowheads="1"/>
          </p:cNvSpPr>
          <p:nvPr/>
        </p:nvSpPr>
        <p:spPr bwMode="auto">
          <a:xfrm>
            <a:off x="0" y="419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426" name="Rectangle 1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3425" name="Object 113"/>
          <p:cNvGraphicFramePr>
            <a:graphicFrameLocks noChangeAspect="1"/>
          </p:cNvGraphicFramePr>
          <p:nvPr/>
        </p:nvGraphicFramePr>
        <p:xfrm>
          <a:off x="5143504" y="3929066"/>
          <a:ext cx="1724025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48" name="Формула" r:id="rId37" imgW="1714500" imgH="228600" progId="Equation.3">
                  <p:embed/>
                </p:oleObj>
              </mc:Choice>
              <mc:Fallback>
                <p:oleObj name="Формула" r:id="rId37" imgW="1714500" imgH="228600" progId="Equation.3">
                  <p:embed/>
                  <p:pic>
                    <p:nvPicPr>
                      <p:cNvPr id="0" name="Picture 1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43504" y="3929066"/>
                        <a:ext cx="1724025" cy="228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428" name="Rectangle 1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3427" name="Object 115"/>
          <p:cNvGraphicFramePr>
            <a:graphicFrameLocks noChangeAspect="1"/>
          </p:cNvGraphicFramePr>
          <p:nvPr/>
        </p:nvGraphicFramePr>
        <p:xfrm>
          <a:off x="5214942" y="4214818"/>
          <a:ext cx="533400" cy="200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49" name="Формула" r:id="rId39" imgW="533169" imgH="203112" progId="Equation.3">
                  <p:embed/>
                </p:oleObj>
              </mc:Choice>
              <mc:Fallback>
                <p:oleObj name="Формула" r:id="rId39" imgW="533169" imgH="203112" progId="Equation.3">
                  <p:embed/>
                  <p:pic>
                    <p:nvPicPr>
                      <p:cNvPr id="0" name="Picture 1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14942" y="4214818"/>
                        <a:ext cx="533400" cy="200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429" name="Rectangle 117"/>
          <p:cNvSpPr>
            <a:spLocks noChangeArrowheads="1"/>
          </p:cNvSpPr>
          <p:nvPr/>
        </p:nvSpPr>
        <p:spPr bwMode="auto">
          <a:xfrm>
            <a:off x="0" y="2000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431" name="Rectangle 11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3430" name="Object 118"/>
          <p:cNvGraphicFramePr>
            <a:graphicFrameLocks noChangeAspect="1"/>
          </p:cNvGraphicFramePr>
          <p:nvPr/>
        </p:nvGraphicFramePr>
        <p:xfrm>
          <a:off x="5357818" y="4500570"/>
          <a:ext cx="600075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50" name="Формула" r:id="rId41" imgW="596900" imgH="431800" progId="Equation.3">
                  <p:embed/>
                </p:oleObj>
              </mc:Choice>
              <mc:Fallback>
                <p:oleObj name="Формула" r:id="rId41" imgW="596900" imgH="431800" progId="Equation.3">
                  <p:embed/>
                  <p:pic>
                    <p:nvPicPr>
                      <p:cNvPr id="0" name="Picture 1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57818" y="4500570"/>
                        <a:ext cx="600075" cy="428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432" name="Rectangle 120"/>
          <p:cNvSpPr>
            <a:spLocks noChangeArrowheads="1"/>
          </p:cNvSpPr>
          <p:nvPr/>
        </p:nvSpPr>
        <p:spPr bwMode="auto">
          <a:xfrm>
            <a:off x="0" y="4286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3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1124744"/>
            <a:ext cx="7772400" cy="2405825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Направления выпуклости графика функции. Точки перегиба графика функции.</a:t>
            </a:r>
            <a:endParaRPr lang="ru-RU" dirty="0"/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685800" y="3645023"/>
            <a:ext cx="7772400" cy="1166287"/>
          </a:xfrm>
        </p:spPr>
        <p:txBody>
          <a:bodyPr>
            <a:normAutofit/>
          </a:bodyPr>
          <a:lstStyle/>
          <a:p>
            <a:pPr algn="l"/>
            <a:endParaRPr lang="ru-RU" sz="2000" i="1" dirty="0" smtClean="0"/>
          </a:p>
        </p:txBody>
      </p:sp>
      <p:pic>
        <p:nvPicPr>
          <p:cNvPr id="4" name="Picture 9" descr="H:\Documents and Settings\Aida\Рабочий стол\текстуры и фоны, клипарты\картинки математика\algebra.gif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7000892" y="5214950"/>
            <a:ext cx="1787782" cy="142876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557612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4400" b="1" dirty="0" smtClean="0"/>
              <a:t>Направления выпуклости графика функции:</a:t>
            </a:r>
          </a:p>
          <a:p>
            <a:pPr marL="624078" indent="-514350">
              <a:buAutoNum type="arabicPeriod"/>
            </a:pPr>
            <a:r>
              <a:rPr lang="ru-RU" sz="4400" b="1" dirty="0" smtClean="0"/>
              <a:t>Выпуклость вверх</a:t>
            </a:r>
          </a:p>
          <a:p>
            <a:pPr marL="624078" indent="-514350">
              <a:buAutoNum type="arabicPeriod"/>
            </a:pPr>
            <a:r>
              <a:rPr lang="ru-RU" sz="4400" b="1" dirty="0" smtClean="0"/>
              <a:t>Выпуклость вниз (вогнутость)</a:t>
            </a:r>
            <a:endParaRPr lang="ru-RU" sz="4400" b="1" dirty="0"/>
          </a:p>
        </p:txBody>
      </p:sp>
      <p:pic>
        <p:nvPicPr>
          <p:cNvPr id="4" name="Picture 9" descr="H:\Documents and Settings\Aida\Рабочий стол\текстуры и фоны, клипарты\картинки математика\algebra.gif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7000892" y="5214950"/>
            <a:ext cx="1787782" cy="142876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5761283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 descr="http://ege-ok.ru/wp-content/uploads/2013/11/ar3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428604"/>
            <a:ext cx="8001056" cy="5572164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571472" y="571481"/>
            <a:ext cx="62865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Пример функции, выпуклой вниз (вогнутой):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9218" name="Picture 2" descr="http://ege-ok.ru/wp-content/uploads/2013/11/ar3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2976" y="642918"/>
            <a:ext cx="7215238" cy="5286412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714348" y="642918"/>
            <a:ext cx="39042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Пример функции, выпуклой вверх 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ru-RU" sz="3600" b="1" dirty="0" smtClean="0"/>
              <a:t>Если у</a:t>
            </a:r>
            <a:r>
              <a:rPr lang="ru-RU" sz="3600" b="1" baseline="30000" dirty="0" smtClean="0"/>
              <a:t>//</a:t>
            </a:r>
            <a:r>
              <a:rPr lang="ru-RU" sz="3600" b="1" dirty="0" smtClean="0"/>
              <a:t> = </a:t>
            </a:r>
            <a:r>
              <a:rPr lang="en-US" sz="3600" b="1" dirty="0" smtClean="0"/>
              <a:t>f</a:t>
            </a:r>
            <a:r>
              <a:rPr lang="ru-RU" sz="3600" b="1" dirty="0" smtClean="0"/>
              <a:t>(</a:t>
            </a:r>
            <a:r>
              <a:rPr lang="ru-RU" sz="3600" b="1" dirty="0" err="1" smtClean="0"/>
              <a:t>х</a:t>
            </a:r>
            <a:r>
              <a:rPr lang="ru-RU" sz="3600" b="1" dirty="0" smtClean="0"/>
              <a:t>)  - положительна, то график функции является выпуклым вниз; </a:t>
            </a:r>
          </a:p>
          <a:p>
            <a:pPr>
              <a:buNone/>
            </a:pPr>
            <a:r>
              <a:rPr lang="ru-RU" sz="3600" b="1" dirty="0" smtClean="0"/>
              <a:t>Если у</a:t>
            </a:r>
            <a:r>
              <a:rPr lang="ru-RU" sz="3600" b="1" baseline="30000" dirty="0" smtClean="0"/>
              <a:t>//</a:t>
            </a:r>
            <a:r>
              <a:rPr lang="ru-RU" sz="3600" b="1" dirty="0" smtClean="0"/>
              <a:t> = </a:t>
            </a:r>
            <a:r>
              <a:rPr lang="en-US" sz="3600" b="1" dirty="0" smtClean="0"/>
              <a:t>f</a:t>
            </a:r>
            <a:r>
              <a:rPr lang="ru-RU" sz="3600" b="1" dirty="0" smtClean="0"/>
              <a:t>(</a:t>
            </a:r>
            <a:r>
              <a:rPr lang="ru-RU" sz="3600" b="1" dirty="0" err="1" smtClean="0"/>
              <a:t>х</a:t>
            </a:r>
            <a:r>
              <a:rPr lang="ru-RU" sz="3600" b="1" dirty="0" smtClean="0"/>
              <a:t>)  - отрицательна, то график функции является выпуклым вверх.</a:t>
            </a:r>
          </a:p>
          <a:p>
            <a:pPr>
              <a:buNone/>
            </a:pP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1.Найти вторую производную </a:t>
            </a:r>
          </a:p>
          <a:p>
            <a:pPr>
              <a:buNone/>
            </a:pPr>
            <a:r>
              <a:rPr lang="ru-RU" dirty="0" smtClean="0"/>
              <a:t>2. Найти точки, в которых вторая производная равна нулю или не существует. </a:t>
            </a:r>
          </a:p>
          <a:p>
            <a:pPr>
              <a:buNone/>
            </a:pPr>
            <a:r>
              <a:rPr lang="ru-RU" dirty="0" smtClean="0"/>
              <a:t>3. Найти интервалы, на которые область определения разбивается этими точками </a:t>
            </a:r>
          </a:p>
          <a:p>
            <a:pPr>
              <a:buNone/>
            </a:pPr>
            <a:r>
              <a:rPr lang="ru-RU" dirty="0" smtClean="0"/>
              <a:t>4. Определить знаки второй производной в каждом интервале</a:t>
            </a:r>
          </a:p>
          <a:p>
            <a:pPr>
              <a:buNone/>
            </a:pPr>
            <a:r>
              <a:rPr lang="ru-RU" dirty="0" smtClean="0"/>
              <a:t>    Если </a:t>
            </a:r>
            <a:r>
              <a:rPr lang="ru-RU" dirty="0" err="1" smtClean="0"/>
              <a:t>f</a:t>
            </a:r>
            <a:r>
              <a:rPr lang="ru-RU" dirty="0" smtClean="0"/>
              <a:t> '‘(</a:t>
            </a:r>
            <a:r>
              <a:rPr lang="ru-RU" dirty="0" err="1" smtClean="0"/>
              <a:t>х</a:t>
            </a:r>
            <a:r>
              <a:rPr lang="ru-RU" dirty="0" smtClean="0"/>
              <a:t>) &lt; 0, то кривая выпукла, </a:t>
            </a:r>
          </a:p>
          <a:p>
            <a:pPr>
              <a:buNone/>
            </a:pPr>
            <a:r>
              <a:rPr lang="ru-RU" dirty="0" smtClean="0"/>
              <a:t>    если </a:t>
            </a:r>
            <a:r>
              <a:rPr lang="ru-RU" dirty="0" err="1" smtClean="0"/>
              <a:t>f</a:t>
            </a:r>
            <a:r>
              <a:rPr lang="ru-RU" dirty="0" smtClean="0"/>
              <a:t> '‘(</a:t>
            </a:r>
            <a:r>
              <a:rPr lang="ru-RU" dirty="0" err="1" smtClean="0"/>
              <a:t>х</a:t>
            </a:r>
            <a:r>
              <a:rPr lang="ru-RU" dirty="0" smtClean="0"/>
              <a:t>) &gt; 0 – вогнута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100" dirty="0" smtClean="0"/>
              <a:t>Правило нахождения интервалов выпуклости и вогнутости графика функции: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b="1" u="sng" dirty="0" smtClean="0"/>
              <a:t>Пример 1</a:t>
            </a:r>
            <a:r>
              <a:rPr lang="ru-RU" dirty="0" smtClean="0"/>
              <a:t>. Исследовать на выпуклость график функции: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pPr algn="ctr">
              <a:buNone/>
            </a:pPr>
            <a:r>
              <a:rPr lang="en-US" b="1" dirty="0" smtClean="0"/>
              <a:t>f</a:t>
            </a:r>
            <a:r>
              <a:rPr lang="ru-RU" b="1" dirty="0" smtClean="0"/>
              <a:t>(</a:t>
            </a:r>
            <a:r>
              <a:rPr lang="ru-RU" b="1" dirty="0" err="1" smtClean="0"/>
              <a:t>х</a:t>
            </a:r>
            <a:r>
              <a:rPr lang="ru-RU" b="1" dirty="0" smtClean="0"/>
              <a:t>)  = х</a:t>
            </a:r>
            <a:r>
              <a:rPr lang="ru-RU" b="1" baseline="30000" dirty="0" smtClean="0"/>
              <a:t>3</a:t>
            </a:r>
            <a:r>
              <a:rPr lang="ru-RU" b="1" dirty="0" smtClean="0"/>
              <a:t> – 3х</a:t>
            </a:r>
            <a:r>
              <a:rPr lang="ru-RU" b="1" baseline="30000" dirty="0" smtClean="0"/>
              <a:t>2</a:t>
            </a:r>
            <a:r>
              <a:rPr lang="ru-RU" b="1" dirty="0" smtClean="0"/>
              <a:t> + 2х + 1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  </a:t>
            </a:r>
            <a:r>
              <a:rPr lang="ru-RU" sz="4000" dirty="0" smtClean="0"/>
              <a:t>Точка графика, в  которой существует касательная,  и при переходе через которую кривая меняет свое направление выпуклости, называется </a:t>
            </a:r>
            <a:r>
              <a:rPr lang="ru-RU" sz="4000" b="1" i="1" dirty="0" smtClean="0"/>
              <a:t>точкой перегиба.</a:t>
            </a:r>
            <a:endParaRPr lang="ru-RU" sz="4000" b="1" dirty="0" smtClean="0"/>
          </a:p>
          <a:p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>
    <p:wheel spokes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1142984"/>
            <a:ext cx="8215369" cy="5000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1. Найти вторую производную</a:t>
            </a:r>
          </a:p>
          <a:p>
            <a:pPr>
              <a:buNone/>
            </a:pPr>
            <a:r>
              <a:rPr lang="ru-RU" dirty="0" smtClean="0"/>
              <a:t>2.  Найти критические точки функции </a:t>
            </a:r>
          </a:p>
          <a:p>
            <a:pPr>
              <a:buNone/>
            </a:pPr>
            <a:r>
              <a:rPr lang="ru-RU" dirty="0" smtClean="0"/>
              <a:t>3.  Исследовать знак в интервалах, на которые критические точки делят область определения функции . Если критическая точка  разделяет интервалы где вторые производные  разных знаков, то  является абсциссой точки перегиба графика функции;</a:t>
            </a:r>
          </a:p>
          <a:p>
            <a:pPr>
              <a:buNone/>
            </a:pPr>
            <a:r>
              <a:rPr lang="ru-RU" dirty="0" smtClean="0"/>
              <a:t>4. Вычислить значения функции в точках перегиба.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100" dirty="0" smtClean="0"/>
              <a:t>ПРАВИЛО НАХОЖДЕНИЯ ТОЧЕК ПЕРЕГИБА ГРАФИКА ФУНКЦИИ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28596" y="1428736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ru-RU" b="1" u="sng" dirty="0" smtClean="0"/>
              <a:t>Пример 2. </a:t>
            </a:r>
            <a:r>
              <a:rPr lang="ru-RU" dirty="0" smtClean="0"/>
              <a:t> Найти точки перегиба графика функции:</a:t>
            </a:r>
          </a:p>
          <a:p>
            <a:pPr>
              <a:buNone/>
            </a:pPr>
            <a:r>
              <a:rPr lang="en-US" dirty="0" smtClean="0"/>
              <a:t>f</a:t>
            </a:r>
            <a:r>
              <a:rPr lang="ru-RU" dirty="0" smtClean="0"/>
              <a:t>(</a:t>
            </a:r>
            <a:r>
              <a:rPr lang="ru-RU" dirty="0" err="1" smtClean="0"/>
              <a:t>х</a:t>
            </a:r>
            <a:r>
              <a:rPr lang="ru-RU" dirty="0" smtClean="0"/>
              <a:t>)  = 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/>
        </p:nvGraphicFramePr>
        <p:xfrm>
          <a:off x="1643042" y="2285992"/>
          <a:ext cx="1593850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" name="Формула" r:id="rId3" imgW="533160" imgH="203040" progId="Equation.3">
                  <p:embed/>
                </p:oleObj>
              </mc:Choice>
              <mc:Fallback>
                <p:oleObj name="Формула" r:id="rId3" imgW="533160" imgH="2030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43042" y="2285992"/>
                        <a:ext cx="1593850" cy="571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57158" y="1500174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ru-RU" b="1" u="sng" dirty="0" smtClean="0"/>
              <a:t>Пример 3</a:t>
            </a:r>
            <a:r>
              <a:rPr lang="ru-RU" dirty="0" smtClean="0"/>
              <a:t>. Исследовать на выпуклость и найти точки перегиба графика функции: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pPr>
              <a:buNone/>
            </a:pPr>
            <a:r>
              <a:rPr lang="ru-RU" b="1" dirty="0" smtClean="0"/>
              <a:t>                     </a:t>
            </a:r>
            <a:r>
              <a:rPr lang="en-US" b="1" dirty="0" smtClean="0"/>
              <a:t>f</a:t>
            </a:r>
            <a:r>
              <a:rPr lang="ru-RU" b="1" dirty="0" smtClean="0"/>
              <a:t>(</a:t>
            </a:r>
            <a:r>
              <a:rPr lang="ru-RU" b="1" dirty="0" err="1" smtClean="0"/>
              <a:t>х</a:t>
            </a:r>
            <a:r>
              <a:rPr lang="ru-RU" b="1" dirty="0" smtClean="0"/>
              <a:t>)  = 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0721" name="Object 1"/>
          <p:cNvGraphicFramePr>
            <a:graphicFrameLocks noChangeAspect="1"/>
          </p:cNvGraphicFramePr>
          <p:nvPr/>
        </p:nvGraphicFramePr>
        <p:xfrm>
          <a:off x="3500430" y="2786058"/>
          <a:ext cx="2214578" cy="7143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2" name="Формула" r:id="rId3" imgW="1205977" imgH="393529" progId="Equation.3">
                  <p:embed/>
                </p:oleObj>
              </mc:Choice>
              <mc:Fallback>
                <p:oleObj name="Формула" r:id="rId3" imgW="1205977" imgH="393529" progId="Equation.3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0430" y="2786058"/>
                        <a:ext cx="2214578" cy="71438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sz="2800" dirty="0" smtClean="0"/>
              <a:t>   Найти интервалы выпуклости и вогнутости и точки перегиба </a:t>
            </a:r>
          </a:p>
          <a:p>
            <a:pPr>
              <a:buNone/>
            </a:pPr>
            <a:r>
              <a:rPr lang="ru-RU" sz="2800" dirty="0" smtClean="0"/>
              <a:t>   </a:t>
            </a:r>
            <a:r>
              <a:rPr lang="ru-RU" sz="2800" u="sng" dirty="0" smtClean="0"/>
              <a:t>Вариант 1</a:t>
            </a:r>
            <a:r>
              <a:rPr lang="ru-RU" sz="2800" dirty="0" smtClean="0"/>
              <a:t>                          </a:t>
            </a:r>
            <a:r>
              <a:rPr lang="ru-RU" sz="2800" u="sng" dirty="0" smtClean="0"/>
              <a:t>Вариант 2</a:t>
            </a:r>
          </a:p>
          <a:p>
            <a:pPr>
              <a:buNone/>
            </a:pPr>
            <a:r>
              <a:rPr lang="ru-RU" sz="2800" b="1" dirty="0" smtClean="0"/>
              <a:t> у = </a:t>
            </a:r>
            <a:r>
              <a:rPr lang="ru-RU" sz="2800" b="1" dirty="0" err="1" smtClean="0"/>
              <a:t>х</a:t>
            </a:r>
            <a:r>
              <a:rPr lang="ru-RU" sz="2800" b="1" dirty="0" smtClean="0"/>
              <a:t>³ - 12х + 4                  у = ¼ х4 – 3/2 </a:t>
            </a:r>
            <a:r>
              <a:rPr lang="ru-RU" sz="2800" b="1" dirty="0" err="1" smtClean="0"/>
              <a:t>х</a:t>
            </a:r>
            <a:r>
              <a:rPr lang="ru-RU" sz="2800" b="1" dirty="0" smtClean="0"/>
              <a:t>²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ЗАДАНИЕ:</a:t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2" descr="Проверка Вариант 1 у = х³ - 12х + 4 х – любое число f'(х) = 3х² - 12 f''(х) =...">
            <a:hlinkClick r:id="rId2" tooltip="Проверка Вариант 1 у = х³ - 12х + 4 х – любое число f'(х) = 3х² - 12 f''(х) =...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4697436" cy="3786189"/>
          </a:xfrm>
          <a:prstGeom prst="rect">
            <a:avLst/>
          </a:prstGeom>
          <a:noFill/>
        </p:spPr>
      </p:pic>
      <p:pic>
        <p:nvPicPr>
          <p:cNvPr id="28674" name="Picture 2" descr="Проверка Вариант 2 у = ¼ х4 – 3/2 х² х – любое число f'(х) = х³ - 3х f''(х) =...">
            <a:hlinkClick r:id="rId4" tooltip="Проверка Вариант 2 у = ¼ х4 – 3/2 х² х – любое число f'(х) = х³ - 3х f''(х) =...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3438" y="2571744"/>
            <a:ext cx="4500562" cy="4286256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Главная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Изящная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B83D68"/>
    </a:accent1>
    <a:accent2>
      <a:srgbClr val="AC66BB"/>
    </a:accent2>
    <a:accent3>
      <a:srgbClr val="DE6C36"/>
    </a:accent3>
    <a:accent4>
      <a:srgbClr val="F9B639"/>
    </a:accent4>
    <a:accent5>
      <a:srgbClr val="CF6DA4"/>
    </a:accent5>
    <a:accent6>
      <a:srgbClr val="FA8D3D"/>
    </a:accent6>
    <a:hlink>
      <a:srgbClr val="FFDE66"/>
    </a:hlink>
    <a:folHlink>
      <a:srgbClr val="D490C5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2125</TotalTime>
  <Words>311</Words>
  <Application>Microsoft Office PowerPoint</Application>
  <PresentationFormat>Экран (4:3)</PresentationFormat>
  <Paragraphs>60</Paragraphs>
  <Slides>15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3" baseType="lpstr">
      <vt:lpstr>Arial</vt:lpstr>
      <vt:lpstr>Arial Black</vt:lpstr>
      <vt:lpstr>Calibri</vt:lpstr>
      <vt:lpstr>Verdana</vt:lpstr>
      <vt:lpstr>Wingdings 2</vt:lpstr>
      <vt:lpstr>Wingdings 3</vt:lpstr>
      <vt:lpstr>Открытая</vt:lpstr>
      <vt:lpstr>Формула</vt:lpstr>
      <vt:lpstr>Ответы: </vt:lpstr>
      <vt:lpstr>Направления выпуклости графика функции. Точки перегиба графика функции.</vt:lpstr>
      <vt:lpstr>Презентация PowerPoint</vt:lpstr>
      <vt:lpstr>Презентация PowerPoint</vt:lpstr>
      <vt:lpstr>Презентация PowerPoint</vt:lpstr>
      <vt:lpstr>Презентация PowerPoint</vt:lpstr>
      <vt:lpstr> Правило нахождения интервалов выпуклости и вогнутости графика функции:  </vt:lpstr>
      <vt:lpstr>Презентация PowerPoint</vt:lpstr>
      <vt:lpstr>Презентация PowerPoint</vt:lpstr>
      <vt:lpstr>Презентация PowerPoint</vt:lpstr>
      <vt:lpstr> ПРАВИЛО НАХОЖДЕНИЯ ТОЧЕК ПЕРЕГИБА ГРАФИКА ФУНКЦИИ </vt:lpstr>
      <vt:lpstr>Презентация PowerPoint</vt:lpstr>
      <vt:lpstr>Презентация PowerPoint</vt:lpstr>
      <vt:lpstr> ЗАДАНИЕ: </vt:lpstr>
      <vt:lpstr>Презентация PowerPoint</vt:lpstr>
    </vt:vector>
  </TitlesOfParts>
  <Company>Krokoz™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Нина</dc:creator>
  <cp:lastModifiedBy>Светлана Ивановна</cp:lastModifiedBy>
  <cp:revision>125</cp:revision>
  <dcterms:created xsi:type="dcterms:W3CDTF">2012-11-18T14:05:02Z</dcterms:created>
  <dcterms:modified xsi:type="dcterms:W3CDTF">2015-04-10T04:18:21Z</dcterms:modified>
</cp:coreProperties>
</file>