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74" r:id="rId3"/>
    <p:sldId id="271" r:id="rId4"/>
    <p:sldId id="267" r:id="rId5"/>
    <p:sldId id="270" r:id="rId6"/>
    <p:sldId id="268" r:id="rId7"/>
    <p:sldId id="260" r:id="rId8"/>
    <p:sldId id="259" r:id="rId9"/>
    <p:sldId id="261" r:id="rId10"/>
    <p:sldId id="264" r:id="rId11"/>
    <p:sldId id="262" r:id="rId12"/>
    <p:sldId id="263" r:id="rId13"/>
    <p:sldId id="265" r:id="rId14"/>
    <p:sldId id="266" r:id="rId15"/>
    <p:sldId id="272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34596" autoAdjust="0"/>
    <p:restoredTop sz="86337" autoAdjust="0"/>
  </p:normalViewPr>
  <p:slideViewPr>
    <p:cSldViewPr>
      <p:cViewPr varScale="1">
        <p:scale>
          <a:sx n="75" d="100"/>
          <a:sy n="75" d="100"/>
        </p:scale>
        <p:origin x="-834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7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CC234723-B63B-4E8D-8458-E2915170257F}" type="datetimeFigureOut">
              <a:rPr lang="ru-RU" smtClean="0"/>
              <a:pPr/>
              <a:t>01.04.2015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E34F3ED9-2D88-42FE-83A3-B0E1D9D34A3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42910" y="428604"/>
            <a:ext cx="7772400" cy="928694"/>
          </a:xfrm>
        </p:spPr>
        <p:txBody>
          <a:bodyPr>
            <a:normAutofit fontScale="90000"/>
          </a:bodyPr>
          <a:lstStyle/>
          <a:p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/>
              <a:t/>
            </a:r>
            <a:br>
              <a:rPr lang="ru-RU" sz="4000" dirty="0" smtClean="0"/>
            </a:b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sz="3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1714488"/>
            <a:ext cx="7772432" cy="4429156"/>
          </a:xfrm>
        </p:spPr>
        <p:txBody>
          <a:bodyPr>
            <a:normAutofit/>
          </a:bodyPr>
          <a:lstStyle/>
          <a:p>
            <a:pPr algn="just">
              <a:defRPr/>
            </a:pPr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302359"/>
            <a:ext cx="8429684" cy="7232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Тема: Основы принятия управленческих решений.</a:t>
            </a:r>
          </a:p>
          <a:p>
            <a:r>
              <a:rPr lang="ru-RU" sz="3400" b="1" dirty="0" smtClean="0">
                <a:latin typeface="Times New Roman" pitchFamily="18" charset="0"/>
                <a:cs typeface="Times New Roman" pitchFamily="18" charset="0"/>
              </a:rPr>
              <a:t>Цели занятия:</a:t>
            </a:r>
          </a:p>
          <a:p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1.Дидактическая цель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-изучение</a:t>
            </a:r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основ принятия управленческого решения: понятий, процесса, видов, этапов и методов.</a:t>
            </a:r>
          </a:p>
          <a:p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Развивающая цель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-развитие познавательной сферы личности студента и его потребностей в самоактуализации.</a:t>
            </a:r>
          </a:p>
          <a:p>
            <a:endParaRPr lang="ru-RU" sz="3400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3400" b="1" i="1" dirty="0" smtClean="0">
                <a:latin typeface="Times New Roman" pitchFamily="18" charset="0"/>
                <a:cs typeface="Times New Roman" pitchFamily="18" charset="0"/>
              </a:rPr>
              <a:t>Воспитательная цель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-воспитание навыков индивидуальной и коллективной работы.</a:t>
            </a:r>
          </a:p>
          <a:p>
            <a:pPr algn="ctr"/>
            <a:endParaRPr lang="ru-RU" sz="4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1000108"/>
            <a:ext cx="8229600" cy="5572164"/>
          </a:xfrm>
        </p:spPr>
        <p:txBody>
          <a:bodyPr>
            <a:normAutofit fontScale="92500" lnSpcReduction="20000"/>
          </a:bodyPr>
          <a:lstStyle/>
          <a:p>
            <a:pPr marL="624078" indent="-514350">
              <a:buFont typeface="+mj-lt"/>
              <a:buAutoNum type="arabicPeriod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Рассмотреть вопросы, связанные с обеспечением процесса разработки и исполнения принятия решений;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Научить студентов выбирать оптимальные альтернативы в процессе формирования навыков принятия управленческих решений;</a:t>
            </a:r>
          </a:p>
          <a:p>
            <a:pPr marL="624078" indent="-514350">
              <a:buFont typeface="+mj-lt"/>
              <a:buAutoNum type="arabicPeriod"/>
            </a:pPr>
            <a:r>
              <a:rPr lang="ru-RU" sz="3800" dirty="0" smtClean="0">
                <a:latin typeface="Times New Roman" pitchFamily="18" charset="0"/>
                <a:cs typeface="Times New Roman" pitchFamily="18" charset="0"/>
              </a:rPr>
              <a:t> Развивать потребность в самоактуализации  и познавательные процессы  личности студента через решение практических ситуационных задач.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занятия:</a:t>
            </a:r>
            <a:endParaRPr lang="ru-RU" sz="36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357166"/>
            <a:ext cx="8858280" cy="6500834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План занятия:</a:t>
            </a:r>
            <a:endParaRPr lang="ru-RU" sz="4300" dirty="0" smtClean="0">
              <a:latin typeface="Times New Roman" pitchFamily="18" charset="0"/>
              <a:cs typeface="Times New Roman" pitchFamily="18" charset="0"/>
            </a:endParaRPr>
          </a:p>
          <a:p>
            <a:pPr lvl="0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1)Организационная часть;</a:t>
            </a:r>
          </a:p>
          <a:p>
            <a:pPr lvl="0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2)Изучение нового материала:</a:t>
            </a:r>
          </a:p>
          <a:p>
            <a:pPr marL="624078" lvl="0" indent="-514350">
              <a:buFont typeface="+mj-lt"/>
              <a:buAutoNum type="alphaLcPeriod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 Определения  и классификация принятия                  управленческих решений,</a:t>
            </a:r>
          </a:p>
          <a:p>
            <a:pPr marL="624078" lvl="0" indent="-514350">
              <a:buFont typeface="+mj-lt"/>
              <a:buAutoNum type="alphaLcPeriod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 Этапы принятия управленческих решений,</a:t>
            </a:r>
          </a:p>
          <a:p>
            <a:pPr marL="624078" lvl="0" indent="-514350">
              <a:buFont typeface="+mj-lt"/>
              <a:buAutoNum type="alphaLcPeriod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  Методы принятия управленческих решений;</a:t>
            </a:r>
          </a:p>
          <a:p>
            <a:pPr lvl="0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3)Закрепление нового материала:</a:t>
            </a:r>
          </a:p>
          <a:p>
            <a:pPr marL="624078" lvl="0" indent="-514350">
              <a:buFont typeface="+mj-lt"/>
              <a:buAutoNum type="alphaLcPeriod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Индивидуальный зачет</a:t>
            </a:r>
          </a:p>
          <a:p>
            <a:pPr marL="624078" lvl="0" indent="-514350">
              <a:buFont typeface="+mj-lt"/>
              <a:buAutoNum type="alphaLcPeriod"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Командный зачет  </a:t>
            </a:r>
          </a:p>
          <a:p>
            <a:pPr lvl="0">
              <a:buNone/>
            </a:pPr>
            <a:r>
              <a:rPr lang="ru-RU" sz="3700" dirty="0" smtClean="0">
                <a:latin typeface="Times New Roman" pitchFamily="18" charset="0"/>
                <a:cs typeface="Times New Roman" pitchFamily="18" charset="0"/>
              </a:rPr>
              <a:t>4)Подведение итога занятия.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481328"/>
            <a:ext cx="8686800" cy="4525963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4300" b="1" dirty="0" smtClean="0">
                <a:latin typeface="Times New Roman" pitchFamily="18" charset="0"/>
                <a:cs typeface="Times New Roman" pitchFamily="18" charset="0"/>
              </a:rPr>
              <a:t>       Управленческое решение</a:t>
            </a: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-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это сознательный выбор из имеющихся альтернатив такого направления действий, который обеспечит достижение целей, стоящих перед организацией.</a:t>
            </a:r>
          </a:p>
          <a:p>
            <a:pPr algn="just">
              <a:buNone/>
            </a:pPr>
            <a:r>
              <a:rPr lang="ru-RU" sz="4300" dirty="0" smtClean="0">
                <a:latin typeface="Times New Roman" pitchFamily="18" charset="0"/>
                <a:cs typeface="Times New Roman" pitchFamily="18" charset="0"/>
              </a:rPr>
              <a:t>   В процессе участвуют четыре элемента: проблемы, цели, альтернативы и решения.</a:t>
            </a:r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ru-RU" sz="4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Определение: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85720" y="1481328"/>
            <a:ext cx="8501122" cy="5376672"/>
          </a:xfrm>
        </p:spPr>
        <p:txBody>
          <a:bodyPr>
            <a:normAutofit fontScale="47500" lnSpcReduction="20000"/>
          </a:bodyPr>
          <a:lstStyle/>
          <a:p>
            <a:pPr algn="just">
              <a:buFont typeface="Wingdings" pitchFamily="2" charset="2"/>
              <a:buChar char="Ø"/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возникновение новых условий, ситуаций, нарушающих нормальный (оптимальный) режим функционирования фирмы с целью возврата ее на оптимальный уровень;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необходимость сохранения неизменными созданных условий, если режим функционирования фирмы считается оптимальным;</a:t>
            </a:r>
          </a:p>
          <a:p>
            <a:pPr algn="just">
              <a:buFont typeface="Wingdings" pitchFamily="2" charset="2"/>
              <a:buChar char="Ø"/>
              <a:defRPr/>
            </a:pPr>
            <a:r>
              <a:rPr lang="ru-RU" sz="7200" dirty="0" smtClean="0">
                <a:latin typeface="Times New Roman" pitchFamily="18" charset="0"/>
                <a:cs typeface="Times New Roman" pitchFamily="18" charset="0"/>
              </a:rPr>
              <a:t>необходимость перевода фирмы на новый режим функционирования, обусловленный новыми целями. 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8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Управленческие решения принимаются в следующих случаях:</a:t>
            </a:r>
            <a:endParaRPr lang="ru-RU" sz="3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858280" cy="5143536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чего делать (реализация идеи, решение 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делать (количество и качество объекта)?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С какими затратами (ресурсы)?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Как делать (по какой технологии)?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Кому делать (исполнители)?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Когда делать (сроки)?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Для кого делать (потребители)? 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Где делать (место)?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Что это дает (экономический, социальный эффект)?</a:t>
            </a:r>
          </a:p>
          <a:p>
            <a:pPr>
              <a:buFont typeface="Wingdings" pitchFamily="2" charset="2"/>
              <a:buChar char="Ø"/>
            </a:pPr>
            <a:endParaRPr lang="ru-RU" sz="28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Понятие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"технология принятия решения"</a:t>
            </a:r>
            <a:r>
              <a:rPr lang="ru-RU" sz="36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состоит из элементов: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7224" y="785794"/>
            <a:ext cx="7643866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857232"/>
          </a:xfrm>
        </p:spPr>
        <p:txBody>
          <a:bodyPr>
            <a:noAutofit/>
          </a:bodyPr>
          <a:lstStyle/>
          <a:p>
            <a:pPr algn="l"/>
            <a:r>
              <a:rPr lang="ru-RU" sz="34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Классификация видов принятия решений:</a:t>
            </a:r>
            <a:endParaRPr lang="ru-RU" sz="34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85728"/>
            <a:ext cx="91440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2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Этапы процесса принятия решений:</a:t>
            </a:r>
            <a:endParaRPr lang="ru-RU" sz="42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500042"/>
            <a:ext cx="8286808" cy="57751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endParaRPr lang="ru-RU" sz="4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1 этап: Диагностика проблемы и признание необходимости решения;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2 этап: Формулировка ограничений и критериев;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3 этап: Определение альтернатив;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4 этап: Оценка альтернатив;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5 этап: Выбор альтернативы;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6 этап: Реализация решений.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3" name="Rectangle 5"/>
          <p:cNvSpPr>
            <a:spLocks noChangeArrowheads="1"/>
          </p:cNvSpPr>
          <p:nvPr/>
        </p:nvSpPr>
        <p:spPr bwMode="auto">
          <a:xfrm>
            <a:off x="500034" y="357167"/>
            <a:ext cx="8358246" cy="62786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МЕТОДЫ ПРИНЯТИЯ РЕШЕНИЙ: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Неформальные методы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включают в себя: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Вербальная информация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 это наиболее часто используемая информация. Сюда относят информацию из радио- и телепередач, от поставщиков, от</a:t>
            </a: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потребителей, консультантов, от конкурентов, на различных совещаниях и конференциях. Данная информация легкодоступна, затрагивает все основные факторы внешнего окружения, представляющие интерес для организации. Однако она очень изменчива и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неточна.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500042"/>
            <a:ext cx="8215370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Письменная информация</a:t>
            </a:r>
            <a:r>
              <a:rPr kumimoji="0" lang="ru-RU" sz="32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3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– это информация из газет, журналов, информационных бюллетеней, годовых отчетов. Эта информация обладает теми же достоинствами и недостатками, что и вербальная информация.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ru-RU" sz="3200" b="1" i="1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Промышленный шпионаж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-это форма недобросовестной конкуренции, при которой осуществляется незаконное получение, использование информации, составляющей коммерческую, служебную  тайну с целью получения преимущества.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428602"/>
            <a:ext cx="82868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Количественные методы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используются, когда есть основания считать, что деятельность в прошлом имела определенную тенденцию, которая может продолжиться и в будущем.</a:t>
            </a:r>
          </a:p>
          <a:p>
            <a:r>
              <a:rPr lang="ru-RU" sz="3400" b="1" i="1" u="sng" dirty="0" smtClean="0">
                <a:latin typeface="Times New Roman" pitchFamily="18" charset="0"/>
                <a:cs typeface="Times New Roman" pitchFamily="18" charset="0"/>
              </a:rPr>
              <a:t>Анализ временных рядов.</a:t>
            </a:r>
            <a:r>
              <a:rPr lang="ru-RU" sz="34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400" dirty="0" smtClean="0">
                <a:latin typeface="Times New Roman" pitchFamily="18" charset="0"/>
                <a:cs typeface="Times New Roman" pitchFamily="18" charset="0"/>
              </a:rPr>
              <a:t>Он основан на допущении, согласно которому случившееся в прошлом дает достаточно хорошее приближение к оценке будущего. Проводится с помощью таблицы или графика.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357167"/>
            <a:ext cx="864399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Причинно-следственное (казуальное) моделирование.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Наиболее математически сложный количественный метод прогнозирования. Используется в ситуациях с более чем одной переменной. Казуальное моделирование – прогнозирование путем исследования статистической зависимости между рассматриваемым фактором и другими переменными.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428604"/>
            <a:ext cx="8429684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Качественные методы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подразумевается прогнозирование будущего экспертами. </a:t>
            </a:r>
          </a:p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Мнение жюри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соединение и усреднение мнений экспертов в релевантных сферах. </a:t>
            </a:r>
          </a:p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Совокупное мнение сбытовиков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. Мнение дилеров или предприятий сбыта очень ценно, так как они имеют дело непосредственно с конечными потребителями и знают их потребности.</a:t>
            </a:r>
          </a:p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Модель ожидания потребителя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– прогноз, основанный на результатах опроса клиентов организации.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86808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u="sng" dirty="0" smtClean="0">
                <a:latin typeface="Times New Roman" pitchFamily="18" charset="0"/>
                <a:cs typeface="Times New Roman" pitchFamily="18" charset="0"/>
              </a:rPr>
              <a:t>Метод экспертных оценок.</a:t>
            </a: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Он представляет собой процедуру, позволяющую группу различных областей экспертов приходить к согласию. По данному методу эксперты заполняют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опросник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по данной проблеме. Затем им дают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опросники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, заполненные другими экспертами, и просят пересмотреть свое мнение либо аргументировать первоначальное. Причем все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опросники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анонимны, как и анонимны сами эксперты, то есть эксперты не знают, кто еще входит в группу.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34" y="571480"/>
            <a:ext cx="8215370" cy="42780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Закрепление нового материала:</a:t>
            </a:r>
          </a:p>
          <a:p>
            <a:pPr algn="ctr">
              <a:buFont typeface="Wingdings" pitchFamily="2" charset="2"/>
              <a:buChar char="Ø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Индивидуальный зачет (ситуационная игра, видеокейс)</a:t>
            </a:r>
          </a:p>
          <a:p>
            <a:pPr algn="ctr">
              <a:buFont typeface="Wingdings" pitchFamily="2" charset="2"/>
              <a:buChar char="Ø"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Командный зачет </a:t>
            </a:r>
          </a:p>
          <a:p>
            <a:pPr algn="ctr"/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(задачи, кроссворд)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571472" y="1142984"/>
            <a:ext cx="8143932" cy="2585323"/>
          </a:xfrm>
          <a:prstGeom prst="rect">
            <a:avLst/>
          </a:prstGeom>
          <a:noFill/>
        </p:spPr>
        <p:txBody>
          <a:bodyPr wrap="square" lIns="91440" tIns="45720" rIns="91440" bIns="45720" anchor="ctr" anchorCtr="0">
            <a:spAutoFit/>
          </a:bodyPr>
          <a:lstStyle/>
          <a:p>
            <a:pPr algn="ctr"/>
            <a:endParaRPr lang="ru-RU" sz="5400" b="1" cap="none" spc="0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Подведение итога занятия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357</TotalTime>
  <Words>713</Words>
  <Application>Microsoft Office PowerPoint</Application>
  <PresentationFormat>Экран (4:3)</PresentationFormat>
  <Paragraphs>67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Открытая</vt:lpstr>
      <vt:lpstr>       </vt:lpstr>
      <vt:lpstr>Задачи занятия:</vt:lpstr>
      <vt:lpstr>Слайд 3</vt:lpstr>
      <vt:lpstr>Определение: </vt:lpstr>
      <vt:lpstr>Управленческие решения принимаются в следующих случаях:</vt:lpstr>
      <vt:lpstr>Понятие "технология принятия решения" состоит из элементов:</vt:lpstr>
      <vt:lpstr>   Классификация видов принятия решений: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ITKiT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Определения: </dc:title>
  <dc:creator>Std</dc:creator>
  <cp:lastModifiedBy>11111111</cp:lastModifiedBy>
  <cp:revision>33</cp:revision>
  <dcterms:created xsi:type="dcterms:W3CDTF">2015-03-30T07:17:15Z</dcterms:created>
  <dcterms:modified xsi:type="dcterms:W3CDTF">2015-04-01T02:28:38Z</dcterms:modified>
</cp:coreProperties>
</file>