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51"/>
  </p:handoutMasterIdLst>
  <p:sldIdLst>
    <p:sldId id="256" r:id="rId2"/>
    <p:sldId id="266" r:id="rId3"/>
    <p:sldId id="293" r:id="rId4"/>
    <p:sldId id="294" r:id="rId5"/>
    <p:sldId id="277" r:id="rId6"/>
    <p:sldId id="279" r:id="rId7"/>
    <p:sldId id="295" r:id="rId8"/>
    <p:sldId id="296" r:id="rId9"/>
    <p:sldId id="273" r:id="rId10"/>
    <p:sldId id="298" r:id="rId11"/>
    <p:sldId id="297" r:id="rId12"/>
    <p:sldId id="303" r:id="rId13"/>
    <p:sldId id="304" r:id="rId14"/>
    <p:sldId id="308" r:id="rId15"/>
    <p:sldId id="307" r:id="rId16"/>
    <p:sldId id="306" r:id="rId17"/>
    <p:sldId id="269" r:id="rId18"/>
    <p:sldId id="263" r:id="rId19"/>
    <p:sldId id="260" r:id="rId20"/>
    <p:sldId id="261" r:id="rId21"/>
    <p:sldId id="262" r:id="rId22"/>
    <p:sldId id="270" r:id="rId23"/>
    <p:sldId id="272" r:id="rId24"/>
    <p:sldId id="302" r:id="rId25"/>
    <p:sldId id="275" r:id="rId26"/>
    <p:sldId id="274" r:id="rId27"/>
    <p:sldId id="264" r:id="rId28"/>
    <p:sldId id="285" r:id="rId29"/>
    <p:sldId id="276" r:id="rId30"/>
    <p:sldId id="278" r:id="rId31"/>
    <p:sldId id="280" r:id="rId32"/>
    <p:sldId id="281" r:id="rId33"/>
    <p:sldId id="282" r:id="rId34"/>
    <p:sldId id="283" r:id="rId35"/>
    <p:sldId id="267" r:id="rId36"/>
    <p:sldId id="268" r:id="rId37"/>
    <p:sldId id="286" r:id="rId38"/>
    <p:sldId id="287" r:id="rId39"/>
    <p:sldId id="288" r:id="rId40"/>
    <p:sldId id="289" r:id="rId41"/>
    <p:sldId id="258" r:id="rId42"/>
    <p:sldId id="299" r:id="rId43"/>
    <p:sldId id="300" r:id="rId44"/>
    <p:sldId id="301" r:id="rId45"/>
    <p:sldId id="259" r:id="rId46"/>
    <p:sldId id="290" r:id="rId47"/>
    <p:sldId id="284" r:id="rId48"/>
    <p:sldId id="265" r:id="rId49"/>
    <p:sldId id="291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764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2D1C3-AB84-4AF7-A785-DA7B612C18DE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B5BAF-AC78-4E68-98EC-269B2A8721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919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slide" Target="slide25.xml"/><Relationship Id="rId3" Type="http://schemas.openxmlformats.org/officeDocument/2006/relationships/slide" Target="slide19.xml"/><Relationship Id="rId7" Type="http://schemas.openxmlformats.org/officeDocument/2006/relationships/slide" Target="slide27.xml"/><Relationship Id="rId12" Type="http://schemas.openxmlformats.org/officeDocument/2006/relationships/slide" Target="slide24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11" Type="http://schemas.openxmlformats.org/officeDocument/2006/relationships/slide" Target="slide23.xml"/><Relationship Id="rId5" Type="http://schemas.openxmlformats.org/officeDocument/2006/relationships/slide" Target="slide21.xml"/><Relationship Id="rId10" Type="http://schemas.openxmlformats.org/officeDocument/2006/relationships/slide" Target="slide30.xml"/><Relationship Id="rId4" Type="http://schemas.openxmlformats.org/officeDocument/2006/relationships/slide" Target="slide20.xml"/><Relationship Id="rId9" Type="http://schemas.openxmlformats.org/officeDocument/2006/relationships/slide" Target="slide28.xml"/><Relationship Id="rId14" Type="http://schemas.openxmlformats.org/officeDocument/2006/relationships/slide" Target="slide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48.xml"/><Relationship Id="rId3" Type="http://schemas.openxmlformats.org/officeDocument/2006/relationships/slide" Target="slide38.xml"/><Relationship Id="rId7" Type="http://schemas.openxmlformats.org/officeDocument/2006/relationships/slide" Target="slide42.xml"/><Relationship Id="rId12" Type="http://schemas.openxmlformats.org/officeDocument/2006/relationships/slide" Target="slide47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41.xml"/><Relationship Id="rId11" Type="http://schemas.openxmlformats.org/officeDocument/2006/relationships/slide" Target="slide46.xml"/><Relationship Id="rId5" Type="http://schemas.openxmlformats.org/officeDocument/2006/relationships/slide" Target="slide40.xml"/><Relationship Id="rId10" Type="http://schemas.openxmlformats.org/officeDocument/2006/relationships/slide" Target="slide45.xml"/><Relationship Id="rId4" Type="http://schemas.openxmlformats.org/officeDocument/2006/relationships/slide" Target="slide39.xml"/><Relationship Id="rId9" Type="http://schemas.openxmlformats.org/officeDocument/2006/relationships/slide" Target="slide44.xml"/><Relationship Id="rId14" Type="http://schemas.openxmlformats.org/officeDocument/2006/relationships/slide" Target="slide4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Фоны страниц для презентац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946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b="1" dirty="0" smtClean="0"/>
              <a:t>Урок-игра  по технологии</a:t>
            </a:r>
            <a:br>
              <a:rPr lang="ru-RU" sz="5400" b="1" dirty="0" smtClean="0"/>
            </a:br>
            <a:r>
              <a:rPr lang="ru-RU" sz="5400" b="1" dirty="0" smtClean="0"/>
              <a:t>«</a:t>
            </a:r>
            <a:r>
              <a:rPr lang="ru-RU" sz="5400" dirty="0" smtClean="0"/>
              <a:t>По секрету всему свету</a:t>
            </a:r>
            <a:r>
              <a:rPr lang="ru-RU" sz="5400" b="1" dirty="0" smtClean="0"/>
              <a:t>»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857628"/>
            <a:ext cx="6400800" cy="2000264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tx1"/>
                </a:solidFill>
              </a:rPr>
              <a:t>Мастер производственного обучения </a:t>
            </a:r>
          </a:p>
          <a:p>
            <a:pPr algn="l"/>
            <a:endParaRPr lang="ru-RU" b="1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Бабурина Светлана Николаевна</a:t>
            </a:r>
          </a:p>
          <a:p>
            <a:pPr algn="l"/>
            <a:endParaRPr lang="ru-RU" b="1" dirty="0" smtClean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ГБПОУ «</a:t>
            </a:r>
            <a:r>
              <a:rPr lang="ru-RU" b="1" dirty="0" err="1" smtClean="0">
                <a:solidFill>
                  <a:schemeClr val="tx1"/>
                </a:solidFill>
              </a:rPr>
              <a:t>Лысьвенский</a:t>
            </a:r>
            <a:r>
              <a:rPr lang="ru-RU" b="1" dirty="0" smtClean="0">
                <a:solidFill>
                  <a:schemeClr val="tx1"/>
                </a:solidFill>
              </a:rPr>
              <a:t> политехнический колледж»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183880" cy="187220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1 раунд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600" dirty="0" smtClean="0"/>
              <a:t>БЛИЦ - ТУРНИР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420888"/>
            <a:ext cx="8183880" cy="36118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dirty="0" smtClean="0"/>
              <a:t>За каждый правильный ответ команде начисляется по одному баллу, если команда не отвечает – право ответа переходит другой команде. Команда, набравшая наименьшее количество баллов – выбывает из игры.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198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 Блин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/>
              <a:t>Приготовление какого изделия часто не удаётся с первой попытки?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Первый блин // Народно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2714620"/>
            <a:ext cx="4202111" cy="3222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Канапе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dirty="0" smtClean="0"/>
              <a:t>Название маленьких закусочных бутербродов 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2226" name="Picture 2" descr="Оригинальные идеи для канапе &quot; Charm Wo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928802"/>
            <a:ext cx="5464992" cy="3643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068" y="4005064"/>
            <a:ext cx="3371860" cy="105156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РЕПА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612896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/>
              <a:t>Круглая, а не месяц,</a:t>
            </a:r>
          </a:p>
          <a:p>
            <a:pPr marL="0" indent="0">
              <a:buNone/>
            </a:pPr>
            <a:r>
              <a:rPr lang="ru-RU" sz="3200" b="1" dirty="0"/>
              <a:t>Желтая, а не масло,</a:t>
            </a:r>
          </a:p>
          <a:p>
            <a:pPr marL="0" indent="0">
              <a:buNone/>
            </a:pPr>
            <a:r>
              <a:rPr lang="ru-RU" sz="3200" b="1" dirty="0"/>
              <a:t>С хвостом, а не мышь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643182"/>
            <a:ext cx="381000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19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895" y="537321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6700" dirty="0"/>
              <a:t>Корнеплод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30352"/>
            <a:ext cx="8291264" cy="418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/>
              <a:t>Общее название свеклы, моркови, репы?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04864"/>
            <a:ext cx="4382815" cy="2914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89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4071942"/>
            <a:ext cx="7772400" cy="1828800"/>
          </a:xfrm>
        </p:spPr>
        <p:txBody>
          <a:bodyPr>
            <a:normAutofit/>
          </a:bodyPr>
          <a:lstStyle/>
          <a:p>
            <a:pPr marL="342900" indent="-342900" algn="l"/>
            <a:r>
              <a:rPr lang="ru-RU" i="1" dirty="0" smtClean="0"/>
              <a:t>САХАР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1472" y="428604"/>
            <a:ext cx="7929618" cy="4000528"/>
          </a:xfrm>
        </p:spPr>
        <p:txBody>
          <a:bodyPr>
            <a:normAutofit/>
          </a:bodyPr>
          <a:lstStyle/>
          <a:p>
            <a:pPr algn="l"/>
            <a:r>
              <a:rPr lang="ru-RU" sz="4000" b="1" i="1" dirty="0" smtClean="0">
                <a:solidFill>
                  <a:schemeClr val="tx1"/>
                </a:solidFill>
              </a:rPr>
              <a:t>Бел, как снег,</a:t>
            </a:r>
            <a:br>
              <a:rPr lang="ru-RU" sz="4000" b="1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В чести у всех,</a:t>
            </a:r>
            <a:br>
              <a:rPr lang="ru-RU" sz="4000" b="1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В рот попал,</a:t>
            </a:r>
            <a:br>
              <a:rPr lang="ru-RU" sz="4000" b="1" i="1" dirty="0" smtClean="0">
                <a:solidFill>
                  <a:schemeClr val="tx1"/>
                </a:solidFill>
              </a:rPr>
            </a:br>
            <a:r>
              <a:rPr lang="ru-RU" sz="4000" b="1" i="1" dirty="0" smtClean="0">
                <a:solidFill>
                  <a:schemeClr val="tx1"/>
                </a:solidFill>
              </a:rPr>
              <a:t>Там и пропал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53250" name="Picture 2" descr="Сахар упал в цене его подорожание было спекуляцией, цена на сахар, дешевый сахар, сахарный рынок - ВКурсе.ua последние нов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2928934"/>
            <a:ext cx="4643470" cy="3482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256"/>
            <a:ext cx="4286280" cy="1051560"/>
          </a:xfrm>
        </p:spPr>
        <p:txBody>
          <a:bodyPr>
            <a:noAutofit/>
          </a:bodyPr>
          <a:lstStyle/>
          <a:p>
            <a:r>
              <a:rPr lang="ru-RU" sz="5400" dirty="0" smtClean="0"/>
              <a:t>Дрожжи</a:t>
            </a:r>
            <a:endParaRPr lang="ru-RU" sz="5400" dirty="0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209" y="1538423"/>
            <a:ext cx="7847620" cy="217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164310"/>
            <a:ext cx="8183880" cy="1051560"/>
          </a:xfrm>
        </p:spPr>
        <p:txBody>
          <a:bodyPr>
            <a:normAutofit/>
          </a:bodyPr>
          <a:lstStyle/>
          <a:p>
            <a:r>
              <a:rPr lang="ru-RU" sz="6000" dirty="0"/>
              <a:t>Лук.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b="1" dirty="0" smtClean="0"/>
              <a:t> В </a:t>
            </a:r>
            <a:r>
              <a:rPr lang="ru-RU" sz="3200" b="1" dirty="0"/>
              <a:t>средние века рыцари этот овощ носили на груди как талисман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16832"/>
            <a:ext cx="3286125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49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786190"/>
            <a:ext cx="3000396" cy="105156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Яйца</a:t>
            </a:r>
            <a:endParaRPr lang="ru-RU" sz="6000" dirty="0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000108"/>
            <a:ext cx="8143932" cy="195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786190"/>
            <a:ext cx="2714644" cy="105156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Соль</a:t>
            </a:r>
            <a:endParaRPr lang="ru-RU" sz="6000" dirty="0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928670"/>
            <a:ext cx="8072462" cy="231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Яйцо</a:t>
            </a:r>
            <a:endParaRPr lang="ru-RU" sz="54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333300"/>
                </a:solidFill>
              </a:rPr>
              <a:t>Что, по народным представлениям, означало начало всего живого?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7127" t="1874" r="3796" b="6248"/>
          <a:stretch>
            <a:fillRect/>
          </a:stretch>
        </p:blipFill>
        <p:spPr bwMode="auto">
          <a:xfrm>
            <a:off x="4500562" y="2071678"/>
            <a:ext cx="3357562" cy="329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Посол</a:t>
            </a:r>
            <a:endParaRPr lang="ru-RU" sz="60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333300"/>
                </a:solidFill>
              </a:rPr>
              <a:t>Дипломат и способ приготовления селедки.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214554"/>
            <a:ext cx="4184650" cy="3143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429132"/>
            <a:ext cx="8183880" cy="105156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( Суп)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dirty="0" smtClean="0"/>
              <a:t>Первое горячее блюдо на обеденном столе.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8914" name="Picture 2" descr="Куриный суп &quot;Золотой&quot; - кулинарный рецепт с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143116"/>
            <a:ext cx="5027657" cy="3344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786322"/>
            <a:ext cx="8183880" cy="1051560"/>
          </a:xfrm>
        </p:spPr>
        <p:txBody>
          <a:bodyPr/>
          <a:lstStyle/>
          <a:p>
            <a:r>
              <a:rPr lang="ru-RU" dirty="0" smtClean="0"/>
              <a:t>(</a:t>
            </a:r>
            <a:r>
              <a:rPr lang="ru-RU" dirty="0" err="1" smtClean="0"/>
              <a:t>Припускание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Варка продукта в небольшом количестве жидкости</a:t>
            </a:r>
            <a:endParaRPr lang="ru-RU" sz="3600" dirty="0"/>
          </a:p>
        </p:txBody>
      </p:sp>
      <p:pic>
        <p:nvPicPr>
          <p:cNvPr id="37890" name="Picture 2" descr="Ай да Еда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928802"/>
            <a:ext cx="3476616" cy="3476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Текст песни про пова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714356"/>
            <a:ext cx="3853613" cy="498632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714884"/>
            <a:ext cx="8183880" cy="1051560"/>
          </a:xfrm>
        </p:spPr>
        <p:txBody>
          <a:bodyPr/>
          <a:lstStyle/>
          <a:p>
            <a:r>
              <a:rPr lang="ru-RU" dirty="0" smtClean="0"/>
              <a:t>ПОВАР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8013" eaLnBrk="0" hangingPunct="0"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 b="1" dirty="0" smtClean="0">
                <a:solidFill>
                  <a:srgbClr val="09025E"/>
                </a:solidFill>
                <a:latin typeface="Times New Roman" pitchFamily="16" charset="0"/>
              </a:rPr>
              <a:t>В центре кухни, на виду,</a:t>
            </a:r>
          </a:p>
          <a:p>
            <a:pPr marL="609600" indent="-608013" eaLnBrk="0" hangingPunct="0"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 b="1" dirty="0" smtClean="0">
                <a:solidFill>
                  <a:srgbClr val="09025E"/>
                </a:solidFill>
                <a:latin typeface="Times New Roman" pitchFamily="16" charset="0"/>
              </a:rPr>
              <a:t>Я готовлю вам еду.</a:t>
            </a:r>
          </a:p>
          <a:p>
            <a:pPr marL="609600" indent="-608013" eaLnBrk="0" hangingPunct="0"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 b="1" dirty="0" smtClean="0">
                <a:solidFill>
                  <a:srgbClr val="09025E"/>
                </a:solidFill>
                <a:latin typeface="Times New Roman" pitchFamily="16" charset="0"/>
              </a:rPr>
              <a:t>Суп варю, картошку жарю -</a:t>
            </a:r>
          </a:p>
          <a:p>
            <a:pPr marL="609600" indent="-608013" eaLnBrk="0" hangingPunct="0"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 b="1" dirty="0" smtClean="0">
                <a:solidFill>
                  <a:srgbClr val="09025E"/>
                </a:solidFill>
                <a:latin typeface="Times New Roman" pitchFamily="16" charset="0"/>
              </a:rPr>
              <a:t>Я такой способный парень:</a:t>
            </a:r>
          </a:p>
          <a:p>
            <a:pPr marL="609600" indent="-608013" eaLnBrk="0" hangingPunct="0"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 b="1" dirty="0" smtClean="0">
                <a:solidFill>
                  <a:srgbClr val="09025E"/>
                </a:solidFill>
                <a:latin typeface="Times New Roman" pitchFamily="16" charset="0"/>
              </a:rPr>
              <a:t>Пироги, блины пеку -</a:t>
            </a:r>
          </a:p>
          <a:p>
            <a:pPr marL="609600" indent="-608013" eaLnBrk="0" hangingPunct="0"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ru-RU" b="1" dirty="0" smtClean="0">
                <a:solidFill>
                  <a:srgbClr val="09025E"/>
                </a:solidFill>
                <a:latin typeface="Times New Roman" pitchFamily="16" charset="0"/>
              </a:rPr>
              <a:t>Все сумею, все смогу.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136815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2</a:t>
            </a:r>
            <a:r>
              <a:rPr lang="ru-RU" dirty="0" smtClean="0"/>
              <a:t> РАУНД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 ВОПРСЫ  ДЛЯ КОМАНД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183880" cy="418795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Команда выбирает тему и номер вопроса, за каждый правильный ответ начисляется по одному баллу, если команда не отвечает – право ответа переходит другой команде. Команда, набравшая наименьшее количество баллов – выбывает из игры. </a:t>
            </a:r>
          </a:p>
          <a:p>
            <a:r>
              <a:rPr lang="ru-RU" dirty="0"/>
              <a:t>Можно зарабатывать индивидуальные баллы, для участников из выбывшей из игры команды.</a:t>
            </a:r>
          </a:p>
        </p:txBody>
      </p:sp>
    </p:spTree>
    <p:extLst>
      <p:ext uri="{BB962C8B-B14F-4D97-AF65-F5344CB8AC3E}">
        <p14:creationId xmlns:p14="http://schemas.microsoft.com/office/powerpoint/2010/main" val="283686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9511767"/>
              </p:ext>
            </p:extLst>
          </p:nvPr>
        </p:nvGraphicFramePr>
        <p:xfrm>
          <a:off x="214283" y="263522"/>
          <a:ext cx="8786872" cy="6237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223"/>
                <a:gridCol w="1465527"/>
                <a:gridCol w="1757374"/>
                <a:gridCol w="1757374"/>
                <a:gridCol w="1757374"/>
              </a:tblGrid>
              <a:tr h="1402482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КАШИ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hlinkClick r:id="" action="ppaction://noaction"/>
                        </a:rPr>
                        <a:t>1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hlinkClick r:id="" action="ppaction://noaction"/>
                        </a:rPr>
                        <a:t>2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</a:t>
                      </a:r>
                      <a:r>
                        <a:rPr lang="ru-RU" sz="5400" dirty="0" smtClean="0">
                          <a:hlinkClick r:id="" action="ppaction://noaction"/>
                        </a:rPr>
                        <a:t>3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</a:t>
                      </a:r>
                      <a:r>
                        <a:rPr lang="ru-RU" sz="5400" dirty="0" smtClean="0">
                          <a:hlinkClick r:id="rId2" action="ppaction://hlinksldjump"/>
                        </a:rPr>
                        <a:t>4</a:t>
                      </a:r>
                      <a:endParaRPr lang="ru-RU" sz="5400" dirty="0"/>
                    </a:p>
                  </a:txBody>
                  <a:tcPr/>
                </a:tc>
              </a:tr>
              <a:tr h="152375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«ХЛЕБНЫЙ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СЛОВАРЬ»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3" action="ppaction://hlinksldjump"/>
                        </a:rPr>
                        <a:t>1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4" action="ppaction://hlinksldjump"/>
                        </a:rPr>
                        <a:t>2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5" action="ppaction://hlinksldjump"/>
                        </a:rPr>
                        <a:t>3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6" action="ppaction://hlinksldjump"/>
                        </a:rPr>
                        <a:t>4</a:t>
                      </a:r>
                      <a:endParaRPr lang="ru-RU" sz="5400" b="1" dirty="0"/>
                    </a:p>
                  </a:txBody>
                  <a:tcPr/>
                </a:tc>
              </a:tr>
              <a:tr h="1435677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</a:t>
                      </a:r>
                      <a:r>
                        <a:rPr lang="ru-RU" b="1" dirty="0" smtClean="0"/>
                        <a:t>ОВОЩИ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7" action="ppaction://hlinksldjump"/>
                        </a:rPr>
                        <a:t>1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8" action="ppaction://hlinksldjump"/>
                        </a:rPr>
                        <a:t>2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9" action="ppaction://hlinksldjump"/>
                        </a:rPr>
                        <a:t>3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10" action="ppaction://hlinksldjump"/>
                        </a:rPr>
                        <a:t>4</a:t>
                      </a:r>
                      <a:endParaRPr lang="ru-RU" sz="5400" b="1" dirty="0"/>
                    </a:p>
                  </a:txBody>
                  <a:tcPr/>
                </a:tc>
              </a:tr>
              <a:tr h="18753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</a:t>
                      </a:r>
                      <a:r>
                        <a:rPr lang="ru-RU" b="1" dirty="0" smtClean="0"/>
                        <a:t>ГЕОГРАФИЯ</a:t>
                      </a:r>
                      <a:br>
                        <a:rPr lang="ru-RU" b="1" dirty="0" smtClean="0"/>
                      </a:br>
                      <a:r>
                        <a:rPr lang="ru-RU" b="1" dirty="0" smtClean="0"/>
                        <a:t>ИСТОРИЯ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11" action="ppaction://hlinksldjump"/>
                        </a:rPr>
                        <a:t>1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12" action="ppaction://hlinksldjump"/>
                        </a:rPr>
                        <a:t>2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13" action="ppaction://hlinksldjump"/>
                        </a:rPr>
                        <a:t>3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 smtClean="0">
                          <a:hlinkClick r:id="rId14" action="ppaction://hlinksldjump"/>
                        </a:rPr>
                        <a:t>4</a:t>
                      </a:r>
                      <a:endParaRPr lang="ru-RU" sz="5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118" y="4509120"/>
            <a:ext cx="2654730" cy="1051560"/>
          </a:xfrm>
        </p:spPr>
        <p:txBody>
          <a:bodyPr>
            <a:normAutofit fontScale="90000"/>
          </a:bodyPr>
          <a:lstStyle/>
          <a:p>
            <a:r>
              <a:rPr lang="ru-RU" dirty="0"/>
              <a:t>Лаваш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620688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Тонкая армянская лепешка из пшеничной муки, которую пекут на нагретых стенках специальной печи – </a:t>
            </a:r>
            <a:r>
              <a:rPr lang="ru-RU" sz="2400" b="1" dirty="0" err="1"/>
              <a:t>тонира</a:t>
            </a:r>
            <a:r>
              <a:rPr lang="ru-RU" sz="2400" b="1" dirty="0"/>
              <a:t>. Традиционно считается символом радости и мира.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29828"/>
            <a:ext cx="5472608" cy="3625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36096" y="3645024"/>
            <a:ext cx="3235896" cy="1828800"/>
          </a:xfrm>
        </p:spPr>
        <p:txBody>
          <a:bodyPr/>
          <a:lstStyle/>
          <a:p>
            <a:r>
              <a:rPr lang="ru-RU" dirty="0" smtClean="0"/>
              <a:t>багет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618241"/>
            <a:ext cx="7772400" cy="914400"/>
          </a:xfrm>
        </p:spPr>
        <p:txBody>
          <a:bodyPr/>
          <a:lstStyle/>
          <a:p>
            <a:pPr algn="l"/>
            <a:r>
              <a:rPr lang="ru-RU" sz="2800" b="1" dirty="0">
                <a:solidFill>
                  <a:schemeClr val="tx1"/>
                </a:solidFill>
              </a:rPr>
              <a:t>Традиционный французский батон. </a:t>
            </a:r>
          </a:p>
          <a:p>
            <a:endParaRPr lang="ru-RU" dirty="0"/>
          </a:p>
        </p:txBody>
      </p:sp>
      <p:pic>
        <p:nvPicPr>
          <p:cNvPr id="16386" name="Picture 2" descr="Французский баг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6048672" cy="4032448"/>
          </a:xfrm>
          <a:prstGeom prst="rect">
            <a:avLst/>
          </a:prstGeom>
          <a:noFill/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581128"/>
            <a:ext cx="3384376" cy="1051560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П</a:t>
            </a:r>
            <a:r>
              <a:rPr lang="ru-RU" sz="4000" dirty="0" smtClean="0"/>
              <a:t>ампушки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76470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/>
              <a:t>Украинские маленькие пшеничные булочки, которые традиционно подают с борщом </a:t>
            </a:r>
            <a:endParaRPr lang="ru-RU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202" y="1980726"/>
            <a:ext cx="4333875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93204" y="2132856"/>
            <a:ext cx="7772400" cy="1008112"/>
          </a:xfrm>
        </p:spPr>
        <p:txBody>
          <a:bodyPr/>
          <a:lstStyle/>
          <a:p>
            <a:r>
              <a:rPr lang="ru-RU" sz="3600" dirty="0" err="1"/>
              <a:t>Валован</a:t>
            </a:r>
            <a:r>
              <a:rPr lang="ru-RU" dirty="0"/>
              <a:t>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72400" cy="9144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tx1"/>
                </a:solidFill>
              </a:rPr>
              <a:t>Слоеная </a:t>
            </a:r>
            <a:r>
              <a:rPr lang="ru-RU" sz="3600" b="1" dirty="0">
                <a:solidFill>
                  <a:schemeClr val="tx1"/>
                </a:solidFill>
              </a:rPr>
              <a:t>высокая корзиночка для салатов и паштетов.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84984"/>
            <a:ext cx="28575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84984"/>
            <a:ext cx="4525908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45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428660" y="3429000"/>
            <a:ext cx="4786346" cy="816706"/>
          </a:xfrm>
        </p:spPr>
        <p:txBody>
          <a:bodyPr/>
          <a:lstStyle/>
          <a:p>
            <a:pPr algn="ctr"/>
            <a:r>
              <a:rPr lang="ru-RU" dirty="0" smtClean="0"/>
              <a:t>Америка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11560" y="764704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solidFill>
                  <a:schemeClr val="tx1"/>
                </a:solidFill>
              </a:rPr>
              <a:t>Родина картофеля и томата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1857364"/>
            <a:ext cx="4889894" cy="358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05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142976" y="3286124"/>
            <a:ext cx="7772400" cy="1828800"/>
          </a:xfrm>
        </p:spPr>
        <p:txBody>
          <a:bodyPr/>
          <a:lstStyle/>
          <a:p>
            <a:r>
              <a:rPr lang="ru-RU" dirty="0" smtClean="0"/>
              <a:t>Грузия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42910" y="714356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 smtClean="0">
                <a:solidFill>
                  <a:schemeClr val="tx1"/>
                </a:solidFill>
              </a:rPr>
              <a:t>Родина супа харчо</a:t>
            </a:r>
            <a:endParaRPr lang="ru-RU" sz="4800" dirty="0"/>
          </a:p>
        </p:txBody>
      </p:sp>
      <p:pic>
        <p:nvPicPr>
          <p:cNvPr id="57346" name="Picture 2" descr="Новости / акции баров ресторанов кафе Томс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85992"/>
            <a:ext cx="4786346" cy="4214807"/>
          </a:xfrm>
          <a:prstGeom prst="rect">
            <a:avLst/>
          </a:prstGeom>
          <a:noFill/>
        </p:spPr>
      </p:pic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149080"/>
            <a:ext cx="8183880" cy="1051560"/>
          </a:xfrm>
        </p:spPr>
        <p:txBody>
          <a:bodyPr>
            <a:normAutofit/>
          </a:bodyPr>
          <a:lstStyle/>
          <a:p>
            <a:r>
              <a:rPr lang="ru-RU" sz="6000" dirty="0"/>
              <a:t>И</a:t>
            </a:r>
            <a:r>
              <a:rPr lang="ru-RU" sz="6000" dirty="0" smtClean="0"/>
              <a:t>НДИЯ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/>
              <a:t> Родина огурцов</a:t>
            </a:r>
            <a:endParaRPr lang="ru-RU" sz="4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104117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29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/>
              <a:t>Из </a:t>
            </a:r>
            <a:r>
              <a:rPr lang="ru-RU" sz="6000" dirty="0" smtClean="0"/>
              <a:t>Китая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Откуда в России впервые появился чай?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2285992"/>
            <a:ext cx="3859213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4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581128"/>
            <a:ext cx="2736304" cy="105156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Редис</a:t>
            </a:r>
            <a:endParaRPr lang="ru-RU" sz="5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714356"/>
            <a:ext cx="73581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4400" b="1" dirty="0" smtClean="0"/>
              <a:t>Самый ранний овощ, корнеплод? </a:t>
            </a:r>
            <a:endParaRPr lang="ru-RU" sz="4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708920"/>
            <a:ext cx="3909814" cy="292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908720"/>
            <a:ext cx="6984776" cy="67665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Сладкий </a:t>
            </a:r>
            <a:r>
              <a:rPr lang="ru-RU" b="1" dirty="0">
                <a:solidFill>
                  <a:schemeClr val="tx1"/>
                </a:solidFill>
              </a:rPr>
              <a:t>картофель?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39552" y="5229200"/>
            <a:ext cx="3456384" cy="93610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 </a:t>
            </a:r>
          </a:p>
          <a:p>
            <a:r>
              <a:rPr lang="ru-RU" sz="8700" b="1" dirty="0" smtClean="0"/>
              <a:t>  Батат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16832"/>
            <a:ext cx="4563790" cy="340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90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77072"/>
            <a:ext cx="8183880" cy="105156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ТЫКВА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602504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 smtClean="0"/>
              <a:t>Кабачок в переводе с турецкого означает </a:t>
            </a:r>
            <a:r>
              <a:rPr lang="ru-RU" dirty="0" smtClean="0"/>
              <a:t>…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1928802"/>
            <a:ext cx="4168244" cy="307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6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893792"/>
          </a:xfrm>
        </p:spPr>
        <p:txBody>
          <a:bodyPr>
            <a:normAutofit fontScale="90000"/>
          </a:bodyPr>
          <a:lstStyle/>
          <a:p>
            <a:r>
              <a:rPr lang="ru-RU" sz="5300" dirty="0" smtClean="0"/>
              <a:t>Капуста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/>
              <a:t>Назовите овощ, который выращивают на Руси с давних пор, название происходит от латинского “голова”?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564904"/>
            <a:ext cx="4824536" cy="325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01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/>
          <a:lstStyle/>
          <a:p>
            <a:r>
              <a:rPr lang="ru-RU" dirty="0" smtClean="0"/>
              <a:t>Перловая, ячневая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/>
              <a:t>Крупа из ячменя</a:t>
            </a:r>
            <a:endParaRPr lang="ru-RU" sz="4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66304"/>
            <a:ext cx="2907407" cy="3636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543944" cy="1907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73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25144"/>
            <a:ext cx="8183880" cy="1051560"/>
          </a:xfrm>
        </p:spPr>
        <p:txBody>
          <a:bodyPr/>
          <a:lstStyle/>
          <a:p>
            <a:r>
              <a:rPr lang="ru-RU" dirty="0" smtClean="0"/>
              <a:t>Манная, полтавская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/>
              <a:t>Крупа из пшеницы</a:t>
            </a:r>
            <a:endParaRPr lang="ru-RU" sz="48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84784"/>
            <a:ext cx="3024336" cy="258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76872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5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97152"/>
            <a:ext cx="8183880" cy="1051560"/>
          </a:xfrm>
        </p:spPr>
        <p:txBody>
          <a:bodyPr/>
          <a:lstStyle/>
          <a:p>
            <a:r>
              <a:rPr lang="ru-RU" dirty="0" smtClean="0"/>
              <a:t>Продел, ядрица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sz="4400" b="1" dirty="0" smtClean="0"/>
              <a:t>Крупа </a:t>
            </a:r>
            <a:r>
              <a:rPr lang="ru-RU" sz="4400" b="1" dirty="0"/>
              <a:t>из </a:t>
            </a:r>
            <a:r>
              <a:rPr lang="ru-RU" sz="4400" b="1" dirty="0" smtClean="0"/>
              <a:t>гречихи</a:t>
            </a:r>
            <a:endParaRPr lang="ru-RU" sz="4400" b="1" dirty="0"/>
          </a:p>
          <a:p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4" y="2643182"/>
            <a:ext cx="2633638" cy="2257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86137"/>
            <a:ext cx="3399875" cy="2829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Управляющая кнопка: настраиваемая 5">
            <a:hlinkClick r:id="rId4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68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437112"/>
            <a:ext cx="2304256" cy="1051560"/>
          </a:xfrm>
        </p:spPr>
        <p:txBody>
          <a:bodyPr/>
          <a:lstStyle/>
          <a:p>
            <a:r>
              <a:rPr lang="ru-RU" dirty="0" smtClean="0"/>
              <a:t>ПШЕНО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sz="4800" b="1" dirty="0" smtClean="0"/>
              <a:t>Крупа из просо</a:t>
            </a:r>
            <a:endParaRPr lang="ru-RU" sz="4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48880"/>
            <a:ext cx="3696072" cy="2772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286776" y="6143644"/>
            <a:ext cx="857224" cy="7143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3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18388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/>
              <a:t>3</a:t>
            </a:r>
            <a:r>
              <a:rPr lang="ru-RU" sz="4800" dirty="0" smtClean="0"/>
              <a:t> </a:t>
            </a:r>
            <a:r>
              <a:rPr lang="ru-RU" sz="4800" dirty="0"/>
              <a:t>РАУНД</a:t>
            </a:r>
            <a:br>
              <a:rPr lang="ru-RU" sz="4800" dirty="0"/>
            </a:br>
            <a:r>
              <a:rPr lang="ru-RU" sz="4800" dirty="0" smtClean="0"/>
              <a:t>  ВОПРСЫ  </a:t>
            </a:r>
            <a:r>
              <a:rPr lang="ru-RU" sz="4800" dirty="0"/>
              <a:t>ДЛЯ КОМАНД</a:t>
            </a:r>
            <a:br>
              <a:rPr lang="ru-RU" sz="4800" dirty="0"/>
            </a:b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88840"/>
            <a:ext cx="7488832" cy="396044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Команда выбирает тему и номер вопроса, за </a:t>
            </a:r>
            <a:r>
              <a:rPr lang="ru-RU" dirty="0"/>
              <a:t>каждый правильный ответ начисляется по одному баллу, если команда не отвечает – право ответа переходит другой команде. Команда, набравшая наименьшее количество баллов – выбывает из игры</a:t>
            </a:r>
            <a:r>
              <a:rPr lang="ru-RU" dirty="0" smtClean="0"/>
              <a:t>. </a:t>
            </a:r>
          </a:p>
          <a:p>
            <a:pPr marL="0" indent="0" algn="ctr">
              <a:buNone/>
            </a:pPr>
            <a:r>
              <a:rPr lang="ru-RU" dirty="0" smtClean="0"/>
              <a:t>Можно зарабатывать индивидуальные баллы, для участников из выбывшей из игры команды.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36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207430"/>
              </p:ext>
            </p:extLst>
          </p:nvPr>
        </p:nvGraphicFramePr>
        <p:xfrm>
          <a:off x="467544" y="764703"/>
          <a:ext cx="7992884" cy="4792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8263"/>
                <a:gridCol w="1332148"/>
                <a:gridCol w="1332148"/>
                <a:gridCol w="1554173"/>
                <a:gridCol w="1406152"/>
              </a:tblGrid>
              <a:tr h="149342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ПРОФЕССИИ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    </a:t>
                      </a:r>
                      <a:r>
                        <a:rPr lang="ru-RU" sz="5400" dirty="0" smtClean="0">
                          <a:hlinkClick r:id="rId2" action="ppaction://hlinksldjump"/>
                        </a:rPr>
                        <a:t>1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    </a:t>
                      </a:r>
                      <a:r>
                        <a:rPr lang="ru-RU" sz="5400" dirty="0" smtClean="0">
                          <a:hlinkClick r:id="rId3" action="ppaction://hlinksldjump"/>
                        </a:rPr>
                        <a:t>2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 </a:t>
                      </a:r>
                      <a:r>
                        <a:rPr lang="ru-RU" sz="5400" dirty="0" smtClean="0">
                          <a:hlinkClick r:id="rId4" action="ppaction://hlinksldjump"/>
                        </a:rPr>
                        <a:t>3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</a:t>
                      </a:r>
                    </a:p>
                    <a:p>
                      <a:r>
                        <a:rPr lang="ru-RU" dirty="0" smtClean="0"/>
                        <a:t>     </a:t>
                      </a:r>
                      <a:r>
                        <a:rPr lang="ru-RU" sz="5400" dirty="0" smtClean="0">
                          <a:hlinkClick r:id="rId5" action="ppaction://hlinksldjump"/>
                        </a:rPr>
                        <a:t>4</a:t>
                      </a:r>
                      <a:endParaRPr lang="ru-RU" sz="5400" dirty="0"/>
                    </a:p>
                  </a:txBody>
                  <a:tcPr/>
                </a:tc>
              </a:tr>
              <a:tr h="1530913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b="1" dirty="0" smtClean="0"/>
                    </a:p>
                    <a:p>
                      <a:r>
                        <a:rPr lang="ru-RU" b="1" dirty="0" smtClean="0"/>
                        <a:t>ОБОРУДОВАНИЕ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   </a:t>
                      </a:r>
                    </a:p>
                    <a:p>
                      <a:r>
                        <a:rPr lang="ru-RU" sz="5400" b="1" dirty="0" smtClean="0"/>
                        <a:t> </a:t>
                      </a:r>
                      <a:r>
                        <a:rPr lang="ru-RU" sz="5400" b="1" dirty="0" smtClean="0">
                          <a:hlinkClick r:id="rId6" action="ppaction://hlinksldjump"/>
                        </a:rPr>
                        <a:t>1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 </a:t>
                      </a:r>
                    </a:p>
                    <a:p>
                      <a:endParaRPr lang="ru-RU" sz="1200" b="1" dirty="0" smtClean="0"/>
                    </a:p>
                    <a:p>
                      <a:r>
                        <a:rPr lang="ru-RU" sz="4800" b="1" dirty="0" smtClean="0"/>
                        <a:t> </a:t>
                      </a:r>
                      <a:r>
                        <a:rPr lang="ru-RU" sz="4800" b="1" dirty="0" smtClean="0">
                          <a:hlinkClick r:id="rId7" action="ppaction://hlinksldjump"/>
                        </a:rPr>
                        <a:t>2</a:t>
                      </a:r>
                      <a:endParaRPr lang="ru-RU" sz="4800" b="1" dirty="0" smtClean="0"/>
                    </a:p>
                    <a:p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   </a:t>
                      </a:r>
                    </a:p>
                    <a:p>
                      <a:endParaRPr lang="ru-RU" sz="1200" b="1" dirty="0" smtClean="0"/>
                    </a:p>
                    <a:p>
                      <a:r>
                        <a:rPr lang="ru-RU" sz="4400" b="1" dirty="0" smtClean="0">
                          <a:hlinkClick r:id="rId8" action="ppaction://hlinksldjump"/>
                        </a:rPr>
                        <a:t>3</a:t>
                      </a:r>
                      <a:endParaRPr lang="ru-RU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   </a:t>
                      </a:r>
                    </a:p>
                    <a:p>
                      <a:endParaRPr lang="ru-RU" sz="1200" b="1" dirty="0" smtClean="0"/>
                    </a:p>
                    <a:p>
                      <a:r>
                        <a:rPr lang="ru-RU" sz="1200" b="1" dirty="0" smtClean="0">
                          <a:hlinkClick r:id="rId9" action="ppaction://hlinksldjump"/>
                        </a:rPr>
                        <a:t>       </a:t>
                      </a:r>
                      <a:r>
                        <a:rPr lang="ru-RU" sz="4400" b="1" dirty="0" smtClean="0">
                          <a:hlinkClick r:id="rId9" action="ppaction://hlinksldjump"/>
                        </a:rPr>
                        <a:t>4</a:t>
                      </a:r>
                      <a:endParaRPr lang="ru-RU" sz="4400" b="1" dirty="0"/>
                    </a:p>
                  </a:txBody>
                  <a:tcPr/>
                </a:tc>
              </a:tr>
              <a:tr h="149342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</a:t>
                      </a:r>
                      <a:r>
                        <a:rPr lang="ru-RU" b="1" dirty="0" smtClean="0"/>
                        <a:t>ЭРУДИТ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</a:t>
                      </a:r>
                    </a:p>
                    <a:p>
                      <a:r>
                        <a:rPr lang="ru-RU" sz="4400" b="1" dirty="0" smtClean="0"/>
                        <a:t>  </a:t>
                      </a:r>
                      <a:r>
                        <a:rPr lang="ru-RU" sz="4400" b="1" dirty="0" smtClean="0">
                          <a:hlinkClick r:id="rId10" action="ppaction://hlinksldjump"/>
                        </a:rPr>
                        <a:t>1</a:t>
                      </a:r>
                      <a:endParaRPr lang="ru-RU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  </a:t>
                      </a:r>
                      <a:r>
                        <a:rPr lang="ru-RU" sz="4400" b="1" dirty="0" smtClean="0">
                          <a:hlinkClick r:id="rId11" action="ppaction://hlinksldjump"/>
                        </a:rPr>
                        <a:t>2</a:t>
                      </a:r>
                      <a:endParaRPr lang="ru-RU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</a:p>
                    <a:p>
                      <a:r>
                        <a:rPr lang="ru-RU" sz="4800" b="1" dirty="0" smtClean="0"/>
                        <a:t>  </a:t>
                      </a:r>
                      <a:r>
                        <a:rPr lang="ru-RU" sz="4800" b="1" dirty="0" smtClean="0">
                          <a:hlinkClick r:id="rId12" action="ppaction://hlinksldjump"/>
                        </a:rPr>
                        <a:t>3</a:t>
                      </a:r>
                      <a:r>
                        <a:rPr lang="ru-RU" sz="4800" b="1" dirty="0" smtClean="0"/>
                        <a:t> </a:t>
                      </a:r>
                      <a:r>
                        <a:rPr lang="ru-RU" dirty="0" smtClean="0"/>
                        <a:t>  </a:t>
                      </a:r>
                      <a:endParaRPr lang="ru-RU" sz="4400" b="1" dirty="0" smtClean="0"/>
                    </a:p>
                    <a:p>
                      <a:endParaRPr lang="ru-RU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</a:t>
                      </a:r>
                      <a:r>
                        <a:rPr lang="ru-RU" sz="4400" b="1" dirty="0" smtClean="0">
                          <a:hlinkClick r:id="rId13" action="ppaction://hlinksldjump"/>
                        </a:rPr>
                        <a:t>4</a:t>
                      </a:r>
                      <a:r>
                        <a:rPr lang="ru-RU" b="1" dirty="0" smtClean="0"/>
                        <a:t> </a:t>
                      </a:r>
                      <a:endParaRPr lang="ru-RU" sz="4800" b="1" dirty="0" smtClean="0"/>
                    </a:p>
                    <a:p>
                      <a:endParaRPr lang="ru-RU" sz="4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Управляющая кнопка: далее 2">
            <a:hlinkClick r:id="rId14" action="ppaction://hlinksldjump" highlightClick="1"/>
          </p:cNvPr>
          <p:cNvSpPr/>
          <p:nvPr/>
        </p:nvSpPr>
        <p:spPr>
          <a:xfrm>
            <a:off x="8215338" y="6286520"/>
            <a:ext cx="928662" cy="5714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2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39552" y="3861048"/>
            <a:ext cx="2232248" cy="820688"/>
          </a:xfrm>
        </p:spPr>
        <p:txBody>
          <a:bodyPr/>
          <a:lstStyle/>
          <a:p>
            <a:pPr algn="ctr"/>
            <a:r>
              <a:rPr lang="ru-RU" dirty="0" smtClean="0"/>
              <a:t>КОК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chemeClr val="tx1"/>
                </a:solidFill>
              </a:rPr>
              <a:t>Повар на корабле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20888"/>
            <a:ext cx="476250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81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69160"/>
            <a:ext cx="8183880" cy="1051560"/>
          </a:xfrm>
        </p:spPr>
        <p:txBody>
          <a:bodyPr/>
          <a:lstStyle/>
          <a:p>
            <a:r>
              <a:rPr lang="ru-RU" dirty="0" smtClean="0"/>
              <a:t>СЫРОВАР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/>
              <a:t>Специалист </a:t>
            </a:r>
            <a:r>
              <a:rPr lang="ru-RU" sz="3600" b="1" dirty="0"/>
              <a:t>по изготовлению сыра, по сыроварению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060848"/>
            <a:ext cx="4386064" cy="3075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96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288" y="3717032"/>
            <a:ext cx="4248472" cy="105156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Тестомес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184268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Готовит из муки, воды и других продуктов полуфабрикат для изготовления хлеба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88840"/>
            <a:ext cx="381000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08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221088"/>
            <a:ext cx="3384376" cy="1051560"/>
          </a:xfrm>
        </p:spPr>
        <p:txBody>
          <a:bodyPr>
            <a:noAutofit/>
          </a:bodyPr>
          <a:lstStyle/>
          <a:p>
            <a:r>
              <a:rPr lang="ru-RU" sz="4400" dirty="0"/>
              <a:t>Кондитер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764704"/>
            <a:ext cx="7967856" cy="2610616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Готовит сладкие изделия из муки с использованием других продуктов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32856"/>
            <a:ext cx="319012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6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Овоскоп ОН-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714488"/>
            <a:ext cx="4000528" cy="3394387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4348" y="928670"/>
            <a:ext cx="8183880" cy="676656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chemeClr val="accent1"/>
                </a:solidFill>
              </a:rPr>
              <a:t>Что это ?</a:t>
            </a:r>
            <a:endParaRPr lang="ru-RU" sz="8000" dirty="0">
              <a:solidFill>
                <a:schemeClr val="accent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28596" y="2857496"/>
            <a:ext cx="4071966" cy="1063566"/>
          </a:xfrm>
        </p:spPr>
        <p:txBody>
          <a:bodyPr>
            <a:noAutofit/>
          </a:bodyPr>
          <a:lstStyle/>
          <a:p>
            <a:r>
              <a:rPr lang="ru-RU" sz="6000" b="1" dirty="0" smtClean="0"/>
              <a:t>Овоскоп</a:t>
            </a:r>
            <a:endParaRPr lang="ru-RU" sz="6000" b="1" dirty="0"/>
          </a:p>
        </p:txBody>
      </p:sp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Зарядное устройство для Apple iPhone 3G XtremeMac InCharge Home BT - HDMI кабель Philips SWV2432W/10 1,5метра - Philips HDMI ка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2143116"/>
            <a:ext cx="3214710" cy="3998396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28596" y="3929066"/>
            <a:ext cx="7772400" cy="1828800"/>
          </a:xfrm>
        </p:spPr>
        <p:txBody>
          <a:bodyPr/>
          <a:lstStyle/>
          <a:p>
            <a:pPr algn="l"/>
            <a:r>
              <a:rPr lang="ru-RU" dirty="0" err="1" smtClean="0"/>
              <a:t>Электромиксер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14348" y="714356"/>
            <a:ext cx="7772400" cy="914400"/>
          </a:xfrm>
        </p:spPr>
        <p:txBody>
          <a:bodyPr>
            <a:noAutofit/>
          </a:bodyPr>
          <a:lstStyle/>
          <a:p>
            <a:pPr algn="l"/>
            <a:r>
              <a:rPr lang="ru-RU" sz="3600" b="1" i="1" dirty="0" smtClean="0">
                <a:solidFill>
                  <a:schemeClr val="tx1"/>
                </a:solidFill>
              </a:rPr>
              <a:t>Прибор для быстрого перемешивания холодных напитков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928934"/>
            <a:ext cx="7969566" cy="1051560"/>
          </a:xfrm>
        </p:spPr>
        <p:txBody>
          <a:bodyPr/>
          <a:lstStyle/>
          <a:p>
            <a:r>
              <a:rPr lang="ru-RU" dirty="0" err="1" smtClean="0"/>
              <a:t>Электротостер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68420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Прибор для приготовления гренков, то есть поджаренных ломтиков хлеба. </a:t>
            </a:r>
            <a:endParaRPr lang="ru-RU" dirty="0"/>
          </a:p>
        </p:txBody>
      </p:sp>
      <p:pic>
        <p:nvPicPr>
          <p:cNvPr id="8196" name="Picture 4" descr="Домашний уют и очаг лучшие советы -Часть %стр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000240"/>
            <a:ext cx="3786214" cy="3155179"/>
          </a:xfrm>
          <a:prstGeom prst="rect">
            <a:avLst/>
          </a:prstGeom>
          <a:noFill/>
        </p:spPr>
      </p:pic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000504"/>
            <a:ext cx="357190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Холодильник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428604"/>
            <a:ext cx="8426798" cy="20002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Шкаф для хранения продуктов и приготовленной пищи, фруктов и овощей</a:t>
            </a:r>
            <a:endParaRPr lang="ru-RU" dirty="0"/>
          </a:p>
        </p:txBody>
      </p:sp>
      <p:pic>
        <p:nvPicPr>
          <p:cNvPr id="7170" name="Picture 2" descr="Liebherr SBSes 7202 холодильники Интернет-магазин &quot;Прикуп&quot; Донец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543049"/>
            <a:ext cx="4991100" cy="5314951"/>
          </a:xfrm>
          <a:prstGeom prst="rect">
            <a:avLst/>
          </a:prstGeom>
          <a:noFill/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14818"/>
            <a:ext cx="8183880" cy="105156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 индейцы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642918"/>
            <a:ext cx="77867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Кто впервые начал печь лепёшки? </a:t>
            </a:r>
            <a:endParaRPr lang="ru-RU" sz="4400" dirty="0"/>
          </a:p>
        </p:txBody>
      </p:sp>
      <p:pic>
        <p:nvPicPr>
          <p:cNvPr id="5122" name="Picture 2" descr="Один день из жизни майя. . Быт народа майя их обычаи, традиции и культура племени майя. . Календарь Майя, прогнозы и гороскоп 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000240"/>
            <a:ext cx="5072098" cy="3807456"/>
          </a:xfrm>
          <a:prstGeom prst="rect">
            <a:avLst/>
          </a:prstGeom>
          <a:noFill/>
        </p:spPr>
      </p:pic>
      <p:sp>
        <p:nvSpPr>
          <p:cNvPr id="6" name="Управляющая кнопка: настраиваемая 5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57224" y="4500570"/>
            <a:ext cx="7772400" cy="928694"/>
          </a:xfrm>
        </p:spPr>
        <p:txBody>
          <a:bodyPr/>
          <a:lstStyle/>
          <a:p>
            <a:r>
              <a:rPr lang="ru-RU" dirty="0" smtClean="0"/>
              <a:t>Оливье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14348" y="642918"/>
            <a:ext cx="7772400" cy="9144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17600" dirty="0" smtClean="0">
                <a:solidFill>
                  <a:schemeClr val="tx1"/>
                </a:solidFill>
              </a:rPr>
              <a:t>Имя повара, работавшего в Москве во второй половине 19 века, и прославившегося фирменным салатом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DataLife Engine Версия для печати Самые любимые и популярные салаты в мир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3571876"/>
            <a:ext cx="4429156" cy="2955594"/>
          </a:xfrm>
          <a:prstGeom prst="rect">
            <a:avLst/>
          </a:prstGeom>
          <a:noFill/>
        </p:spPr>
      </p:pic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/>
              <a:t>трава</a:t>
            </a:r>
            <a:endParaRPr lang="ru-RU" sz="6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357298"/>
            <a:ext cx="345638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2910" y="785794"/>
            <a:ext cx="407196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/>
              <a:t>Растение банан – это трава или кустарник? </a:t>
            </a:r>
            <a:endParaRPr lang="ru-RU" sz="4400" b="1" dirty="0"/>
          </a:p>
        </p:txBody>
      </p:sp>
      <p:sp>
        <p:nvSpPr>
          <p:cNvPr id="5" name="Управляющая кнопка: настраиваемая 4">
            <a:hlinkClick r:id="rId3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54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000504"/>
            <a:ext cx="7772400" cy="1828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/>
                </a:solidFill>
              </a:rPr>
              <a:t>от имени греческой богини </a:t>
            </a:r>
            <a:r>
              <a:rPr lang="ru-RU" sz="3200" dirty="0" err="1" smtClean="0">
                <a:solidFill>
                  <a:schemeClr val="accent1"/>
                </a:solidFill>
              </a:rPr>
              <a:t>Кулины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642918"/>
            <a:ext cx="8058152" cy="914400"/>
          </a:xfrm>
        </p:spPr>
        <p:txBody>
          <a:bodyPr>
            <a:noAutofit/>
          </a:bodyPr>
          <a:lstStyle/>
          <a:p>
            <a:pPr algn="l"/>
            <a:r>
              <a:rPr lang="ru-RU" sz="4800" b="1" dirty="0" smtClean="0">
                <a:solidFill>
                  <a:schemeClr val="tx1"/>
                </a:solidFill>
              </a:rPr>
              <a:t>Каково происхождение слова «кулинария» ?  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настраиваемая 3">
            <a:hlinkClick r:id="rId2" action="ppaction://hlinksldjump" highlightClick="1"/>
          </p:cNvPr>
          <p:cNvSpPr/>
          <p:nvPr/>
        </p:nvSpPr>
        <p:spPr>
          <a:xfrm>
            <a:off x="8429652" y="6286520"/>
            <a:ext cx="714348" cy="5714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928934"/>
            <a:ext cx="8183880" cy="1500198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Спасибо за игру!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183880" cy="3759324"/>
          </a:xfrm>
        </p:spPr>
        <p:txBody>
          <a:bodyPr/>
          <a:lstStyle/>
          <a:p>
            <a:r>
              <a:rPr lang="ru-RU" dirty="0" smtClean="0"/>
              <a:t>А теперь давайте, посчитаем заработанные баллы и выставим оценки.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475</TotalTime>
  <Words>630</Words>
  <Application>Microsoft Office PowerPoint</Application>
  <PresentationFormat>Экран (4:3)</PresentationFormat>
  <Paragraphs>168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5" baseType="lpstr">
      <vt:lpstr>Arial</vt:lpstr>
      <vt:lpstr>Calibri</vt:lpstr>
      <vt:lpstr>Times New Roman</vt:lpstr>
      <vt:lpstr>Verdana</vt:lpstr>
      <vt:lpstr>Wingdings 2</vt:lpstr>
      <vt:lpstr>Аспект</vt:lpstr>
      <vt:lpstr>   Урок-игра  по технологии «По секрету всему свету»</vt:lpstr>
      <vt:lpstr>1 раунд БЛИЦ - ТУРНИР</vt:lpstr>
      <vt:lpstr> Блин</vt:lpstr>
      <vt:lpstr>Канапе</vt:lpstr>
      <vt:lpstr>РЕПА</vt:lpstr>
      <vt:lpstr>Корнеплод </vt:lpstr>
      <vt:lpstr>САХАР</vt:lpstr>
      <vt:lpstr>Дрожжи</vt:lpstr>
      <vt:lpstr>Лук.</vt:lpstr>
      <vt:lpstr>Яйца</vt:lpstr>
      <vt:lpstr>Соль</vt:lpstr>
      <vt:lpstr>Яйцо</vt:lpstr>
      <vt:lpstr>Посол</vt:lpstr>
      <vt:lpstr>( Суп)</vt:lpstr>
      <vt:lpstr>(Припускание).</vt:lpstr>
      <vt:lpstr>ПОВАР</vt:lpstr>
      <vt:lpstr>2 РАУНД   ВОПРСЫ  ДЛЯ КОМАНД</vt:lpstr>
      <vt:lpstr>Презентация PowerPoint</vt:lpstr>
      <vt:lpstr>Лаваш </vt:lpstr>
      <vt:lpstr>багет</vt:lpstr>
      <vt:lpstr>Пампушки </vt:lpstr>
      <vt:lpstr>Валован </vt:lpstr>
      <vt:lpstr>Америка</vt:lpstr>
      <vt:lpstr>Грузия</vt:lpstr>
      <vt:lpstr>ИНДИЯ</vt:lpstr>
      <vt:lpstr>Из Китая </vt:lpstr>
      <vt:lpstr>Редис</vt:lpstr>
      <vt:lpstr>Сладкий картофель? </vt:lpstr>
      <vt:lpstr>ТЫКВА</vt:lpstr>
      <vt:lpstr>Капуста </vt:lpstr>
      <vt:lpstr>Перловая, ячневая</vt:lpstr>
      <vt:lpstr>Манная, полтавская</vt:lpstr>
      <vt:lpstr>Продел, ядрица</vt:lpstr>
      <vt:lpstr>ПШЕНО</vt:lpstr>
      <vt:lpstr>3 РАУНД   ВОПРСЫ  ДЛЯ КОМАНД </vt:lpstr>
      <vt:lpstr>Презентация PowerPoint</vt:lpstr>
      <vt:lpstr>КОК</vt:lpstr>
      <vt:lpstr>СЫРОВАР</vt:lpstr>
      <vt:lpstr>Тестомес </vt:lpstr>
      <vt:lpstr>Кондитер</vt:lpstr>
      <vt:lpstr>Что это ?</vt:lpstr>
      <vt:lpstr>Электромиксер</vt:lpstr>
      <vt:lpstr>Электротостер</vt:lpstr>
      <vt:lpstr>Холодильник</vt:lpstr>
      <vt:lpstr> индейцы</vt:lpstr>
      <vt:lpstr>Оливье</vt:lpstr>
      <vt:lpstr>трава</vt:lpstr>
      <vt:lpstr>от имени греческой богини Кулины</vt:lpstr>
      <vt:lpstr>Спасибо за игру!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Светлана Ивановна</cp:lastModifiedBy>
  <cp:revision>49</cp:revision>
  <dcterms:created xsi:type="dcterms:W3CDTF">2015-03-26T15:24:47Z</dcterms:created>
  <dcterms:modified xsi:type="dcterms:W3CDTF">2016-04-14T04:32:57Z</dcterms:modified>
</cp:coreProperties>
</file>