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6" r:id="rId2"/>
    <p:sldId id="279" r:id="rId3"/>
    <p:sldId id="280" r:id="rId4"/>
    <p:sldId id="260" r:id="rId5"/>
    <p:sldId id="281" r:id="rId6"/>
    <p:sldId id="261" r:id="rId7"/>
    <p:sldId id="258" r:id="rId8"/>
    <p:sldId id="265" r:id="rId9"/>
    <p:sldId id="266" r:id="rId10"/>
    <p:sldId id="273" r:id="rId11"/>
    <p:sldId id="267" r:id="rId12"/>
    <p:sldId id="269" r:id="rId13"/>
    <p:sldId id="259" r:id="rId14"/>
    <p:sldId id="264" r:id="rId15"/>
    <p:sldId id="263" r:id="rId16"/>
    <p:sldId id="270" r:id="rId17"/>
    <p:sldId id="268" r:id="rId18"/>
    <p:sldId id="274" r:id="rId19"/>
    <p:sldId id="271" r:id="rId20"/>
    <p:sldId id="272" r:id="rId21"/>
    <p:sldId id="275" r:id="rId22"/>
    <p:sldId id="262" r:id="rId23"/>
    <p:sldId id="283" r:id="rId24"/>
    <p:sldId id="282" r:id="rId25"/>
    <p:sldId id="27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1BC4E-E0B5-4841-B226-EA71D67F0D25}" type="datetimeFigureOut">
              <a:rPr lang="ru-RU" smtClean="0"/>
              <a:pPr/>
              <a:t>28.05.2016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44E2A-B8D4-4DB0-8AA9-8BEC2ECB419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84644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5F25D6-9F46-4FC4-8256-B37CE052E9A9}" type="datetimeFigureOut">
              <a:rPr lang="ru-RU" smtClean="0"/>
              <a:pPr/>
              <a:t>28.05.2016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381BD-2BCA-4354-877B-720535E1AF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5F25D6-9F46-4FC4-8256-B37CE052E9A9}" type="datetimeFigureOut">
              <a:rPr lang="ru-RU" smtClean="0"/>
              <a:pPr/>
              <a:t>28.05.2016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381BD-2BCA-4354-877B-720535E1AF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5F25D6-9F46-4FC4-8256-B37CE052E9A9}" type="datetimeFigureOut">
              <a:rPr lang="ru-RU" smtClean="0"/>
              <a:pPr/>
              <a:t>28.05.2016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381BD-2BCA-4354-877B-720535E1AF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5F25D6-9F46-4FC4-8256-B37CE052E9A9}" type="datetimeFigureOut">
              <a:rPr lang="ru-RU" smtClean="0"/>
              <a:pPr/>
              <a:t>28.05.2016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381BD-2BCA-4354-877B-720535E1AF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5F25D6-9F46-4FC4-8256-B37CE052E9A9}" type="datetimeFigureOut">
              <a:rPr lang="ru-RU" smtClean="0"/>
              <a:pPr/>
              <a:t>28.05.2016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381BD-2BCA-4354-877B-720535E1AF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5F25D6-9F46-4FC4-8256-B37CE052E9A9}" type="datetimeFigureOut">
              <a:rPr lang="ru-RU" smtClean="0"/>
              <a:pPr/>
              <a:t>28.05.2016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381BD-2BCA-4354-877B-720535E1AF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5F25D6-9F46-4FC4-8256-B37CE052E9A9}" type="datetimeFigureOut">
              <a:rPr lang="ru-RU" smtClean="0"/>
              <a:pPr/>
              <a:t>28.05.2016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381BD-2BCA-4354-877B-720535E1AF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5F25D6-9F46-4FC4-8256-B37CE052E9A9}" type="datetimeFigureOut">
              <a:rPr lang="ru-RU" smtClean="0"/>
              <a:pPr/>
              <a:t>28.05.2016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381BD-2BCA-4354-877B-720535E1AF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5F25D6-9F46-4FC4-8256-B37CE052E9A9}" type="datetimeFigureOut">
              <a:rPr lang="ru-RU" smtClean="0"/>
              <a:pPr/>
              <a:t>28.05.2016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381BD-2BCA-4354-877B-720535E1AF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5F25D6-9F46-4FC4-8256-B37CE052E9A9}" type="datetimeFigureOut">
              <a:rPr lang="ru-RU" smtClean="0"/>
              <a:pPr/>
              <a:t>28.05.2016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381BD-2BCA-4354-877B-720535E1AF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5F25D6-9F46-4FC4-8256-B37CE052E9A9}" type="datetimeFigureOut">
              <a:rPr lang="ru-RU" smtClean="0"/>
              <a:pPr/>
              <a:t>28.05.2016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381BD-2BCA-4354-877B-720535E1AF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bg1">
                <a:lumMod val="100000"/>
                <a:alpha val="66000"/>
              </a:schemeClr>
            </a:gs>
            <a:gs pos="20000">
              <a:schemeClr val="bg1">
                <a:lumMod val="100000"/>
                <a:alpha val="91000"/>
              </a:schemeClr>
            </a:gs>
            <a:gs pos="58000">
              <a:srgbClr val="00B0F0">
                <a:lumMod val="100000"/>
                <a:alpha val="66000"/>
              </a:srgbClr>
            </a:gs>
            <a:gs pos="92000">
              <a:srgbClr val="FF0000">
                <a:alpha val="66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05F25D6-9F46-4FC4-8256-B37CE052E9A9}" type="datetimeFigureOut">
              <a:rPr lang="ru-RU" smtClean="0"/>
              <a:pPr/>
              <a:t>28.05.2016</a:t>
            </a:fld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A9381BD-2BCA-4354-877B-720535E1AF7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ihi-rus.ru/" TargetMode="External"/><Relationship Id="rId2" Type="http://schemas.openxmlformats.org/officeDocument/2006/relationships/hyperlink" Target="http://weburg.net/news/4944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oman.ru/relations/medley4/article/96231/?startLeaflet=4" TargetMode="External"/><Relationship Id="rId4" Type="http://schemas.openxmlformats.org/officeDocument/2006/relationships/hyperlink" Target="http://pesnifilm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39795" y="2039475"/>
            <a:ext cx="7772400" cy="1470025"/>
          </a:xfrm>
        </p:spPr>
        <p:txBody>
          <a:bodyPr/>
          <a:lstStyle/>
          <a:p>
            <a:r>
              <a:rPr lang="ru-RU" dirty="0" smtClean="0"/>
              <a:t>«Русская поэзия в российском кинематографе»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36096" y="4221088"/>
            <a:ext cx="3707904" cy="2376264"/>
          </a:xfrm>
        </p:spPr>
        <p:txBody>
          <a:bodyPr/>
          <a:lstStyle/>
          <a:p>
            <a:pPr algn="l"/>
            <a:r>
              <a:rPr lang="ru-RU" sz="2000" dirty="0" smtClean="0"/>
              <a:t>Автор: </a:t>
            </a:r>
          </a:p>
          <a:p>
            <a:pPr algn="l"/>
            <a:r>
              <a:rPr lang="ru-RU" sz="2000" dirty="0" smtClean="0"/>
              <a:t>Баранова Ирина, </a:t>
            </a:r>
          </a:p>
          <a:p>
            <a:pPr algn="l"/>
            <a:r>
              <a:rPr lang="ru-RU" sz="2000" dirty="0" smtClean="0"/>
              <a:t>студентка 1-го курса</a:t>
            </a:r>
          </a:p>
          <a:p>
            <a:pPr algn="l"/>
            <a:r>
              <a:rPr lang="ru-RU" sz="2000" dirty="0" smtClean="0"/>
              <a:t>Руководитель: </a:t>
            </a:r>
          </a:p>
          <a:p>
            <a:pPr algn="l"/>
            <a:r>
              <a:rPr lang="ru-RU" sz="2000" dirty="0" smtClean="0"/>
              <a:t>Преподаватель Пушина Н.В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17556" y="260648"/>
            <a:ext cx="74108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Бюджетное профессиональное образовательное учреждение Удмуртской республики «Ижевский техникум индустрии питания»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556" y="3645024"/>
            <a:ext cx="2880320" cy="288032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bg1">
                <a:lumMod val="100000"/>
                <a:alpha val="75000"/>
              </a:schemeClr>
            </a:gs>
            <a:gs pos="20000">
              <a:schemeClr val="bg1">
                <a:lumMod val="100000"/>
                <a:alpha val="91000"/>
              </a:schemeClr>
            </a:gs>
            <a:gs pos="58000">
              <a:srgbClr val="00B0F0">
                <a:lumMod val="100000"/>
                <a:alpha val="75000"/>
              </a:srgbClr>
            </a:gs>
            <a:gs pos="92000">
              <a:srgbClr val="FF0000">
                <a:alpha val="75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Содержание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00808"/>
            <a:ext cx="82296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sz="2800" dirty="0" smtClean="0"/>
              <a:t>Развитие кинематографа</a:t>
            </a:r>
          </a:p>
          <a:p>
            <a:pPr marL="0" indent="0">
              <a:buNone/>
            </a:pPr>
            <a:r>
              <a:rPr lang="ru-RU" sz="2800" dirty="0" smtClean="0"/>
              <a:t>1.1. 10 фактов о кинематографе </a:t>
            </a:r>
          </a:p>
          <a:p>
            <a:pPr marL="0" indent="0">
              <a:buNone/>
            </a:pPr>
            <a:r>
              <a:rPr lang="ru-RU" sz="2800" dirty="0" smtClean="0"/>
              <a:t>1.2. Жанры кинематографа</a:t>
            </a:r>
          </a:p>
          <a:p>
            <a:pPr marL="0" indent="0">
              <a:buNone/>
            </a:pPr>
            <a:r>
              <a:rPr lang="ru-RU" sz="2800" dirty="0" smtClean="0"/>
              <a:t>1.3. Первый русский фильм</a:t>
            </a:r>
          </a:p>
          <a:p>
            <a:pPr marL="0" indent="0">
              <a:buNone/>
            </a:pPr>
            <a:r>
              <a:rPr lang="ru-RU" sz="2800" dirty="0" smtClean="0"/>
              <a:t>2. Русская поэзия на экране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Поэзия </a:t>
            </a:r>
            <a:r>
              <a:rPr lang="en-US" sz="2800" dirty="0" smtClean="0"/>
              <a:t>XIX</a:t>
            </a:r>
            <a:r>
              <a:rPr lang="ru-RU" sz="2800" dirty="0" smtClean="0"/>
              <a:t> века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Произведения поэтов Серебряного  века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Поэзия советского периода</a:t>
            </a:r>
          </a:p>
        </p:txBody>
      </p:sp>
    </p:spTree>
    <p:extLst>
      <p:ext uri="{BB962C8B-B14F-4D97-AF65-F5344CB8AC3E}">
        <p14:creationId xmlns:p14="http://schemas.microsoft.com/office/powerpoint/2010/main" xmlns="" val="17218032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bg1">
                <a:lumMod val="100000"/>
                <a:alpha val="88000"/>
              </a:schemeClr>
            </a:gs>
            <a:gs pos="20000">
              <a:schemeClr val="bg1">
                <a:lumMod val="100000"/>
                <a:alpha val="91000"/>
              </a:schemeClr>
            </a:gs>
            <a:gs pos="58000">
              <a:srgbClr val="00B0F0">
                <a:lumMod val="100000"/>
                <a:alpha val="88000"/>
              </a:srgbClr>
            </a:gs>
            <a:gs pos="92000">
              <a:srgbClr val="FF0000">
                <a:alpha val="88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10 фактов о кинематографе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065315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ru-RU" sz="2000" dirty="0" smtClean="0"/>
              <a:t>Первый русский фильм вышел в 1908 году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Первый цветной фильм «Броненосец Потемкин»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Первый кинофестиваль в России состоялся в 1935 году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Первые декорации были нарисованы на холсте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Российские фильмы получали премию «Оскар»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Первый советский боевик «Пираты 20 века»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Первый советский фильм- катастрофа «Экипаж»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Самый дорогой фильм «Война и мир»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Самый длинный сериал «Вечный зов»</a:t>
            </a:r>
          </a:p>
          <a:p>
            <a:pPr>
              <a:buFont typeface="+mj-lt"/>
              <a:buAutoNum type="arabicPeriod"/>
            </a:pPr>
            <a:r>
              <a:rPr lang="ru-RU" sz="2000" dirty="0" smtClean="0"/>
              <a:t>Первый советский фильм ужасов «Вий»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1199531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bg1">
                <a:lumMod val="100000"/>
                <a:alpha val="93000"/>
              </a:schemeClr>
            </a:gs>
            <a:gs pos="20000">
              <a:schemeClr val="bg1">
                <a:lumMod val="100000"/>
                <a:alpha val="91000"/>
              </a:schemeClr>
            </a:gs>
            <a:gs pos="58000">
              <a:srgbClr val="00B0F0">
                <a:lumMod val="100000"/>
                <a:alpha val="93000"/>
              </a:srgbClr>
            </a:gs>
            <a:gs pos="92000">
              <a:srgbClr val="FF0000">
                <a:alpha val="93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229600" cy="1143000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Жанры кинематографа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2185329"/>
            <a:ext cx="27363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dirty="0"/>
              <a:t>Военный фильм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/>
              <a:t>Приключения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/>
              <a:t>Мистика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/>
              <a:t>Мелодрама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/>
              <a:t>Фильмы-катастрофы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2185329"/>
            <a:ext cx="29523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Ужасы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Фентези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Триллер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Детектив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Семейные фильмы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Боевик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Музыкальные фильмы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5940152" y="2185329"/>
            <a:ext cx="3096344" cy="2404864"/>
          </a:xfrm>
        </p:spPr>
        <p:txBody>
          <a:bodyPr/>
          <a:lstStyle/>
          <a:p>
            <a:r>
              <a:rPr lang="ru-RU" sz="2000" dirty="0"/>
              <a:t>Драма</a:t>
            </a:r>
          </a:p>
          <a:p>
            <a:r>
              <a:rPr lang="ru-RU" sz="2000" dirty="0"/>
              <a:t>Кинокомедия</a:t>
            </a:r>
          </a:p>
          <a:p>
            <a:r>
              <a:rPr lang="ru-RU" sz="2000" dirty="0"/>
              <a:t>Фантастика</a:t>
            </a:r>
          </a:p>
          <a:p>
            <a:r>
              <a:rPr lang="ru-RU" sz="2000" dirty="0"/>
              <a:t>Исторический фильм</a:t>
            </a:r>
          </a:p>
          <a:p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37788" y="4477114"/>
            <a:ext cx="2952328" cy="536061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Кино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Стрелка вправо 14"/>
          <p:cNvSpPr/>
          <p:nvPr/>
        </p:nvSpPr>
        <p:spPr>
          <a:xfrm rot="2982030">
            <a:off x="5715150" y="5129472"/>
            <a:ext cx="753310" cy="432047"/>
          </a:xfrm>
          <a:prstGeom prst="right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096713" y="5750090"/>
            <a:ext cx="1413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Музыка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593872" y="579282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Литература </a:t>
            </a:r>
            <a:endParaRPr lang="ru-RU" dirty="0"/>
          </a:p>
        </p:txBody>
      </p:sp>
      <p:sp>
        <p:nvSpPr>
          <p:cNvPr id="18" name="Стрелка вправо 17"/>
          <p:cNvSpPr/>
          <p:nvPr/>
        </p:nvSpPr>
        <p:spPr>
          <a:xfrm rot="5400000">
            <a:off x="3976731" y="5219238"/>
            <a:ext cx="674438" cy="432047"/>
          </a:xfrm>
          <a:prstGeom prst="right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трелка вправо 19"/>
          <p:cNvSpPr/>
          <p:nvPr/>
        </p:nvSpPr>
        <p:spPr>
          <a:xfrm rot="8258552">
            <a:off x="2098943" y="5115891"/>
            <a:ext cx="753310" cy="432047"/>
          </a:xfrm>
          <a:prstGeom prst="right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1198955" y="574532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Изобразительное искусство</a:t>
            </a: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bg1">
                <a:lumMod val="100000"/>
                <a:alpha val="82000"/>
              </a:schemeClr>
            </a:gs>
            <a:gs pos="20000">
              <a:schemeClr val="bg1">
                <a:lumMod val="100000"/>
                <a:alpha val="91000"/>
              </a:schemeClr>
            </a:gs>
            <a:gs pos="58000">
              <a:srgbClr val="00B0F0">
                <a:lumMod val="100000"/>
                <a:alpha val="82000"/>
              </a:srgbClr>
            </a:gs>
            <a:gs pos="92000">
              <a:srgbClr val="FF0000">
                <a:alpha val="82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065315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ru-RU" sz="2000" dirty="0" smtClean="0"/>
              <a:t>  Кинематограф- искусство</a:t>
            </a:r>
            <a:r>
              <a:rPr lang="ru-RU" sz="2000" dirty="0"/>
              <a:t> воспроизведения на экране заснятых на светочувствительную пленку движущихся изображений, </a:t>
            </a:r>
            <a:r>
              <a:rPr lang="ru-RU" sz="2000" dirty="0" smtClean="0"/>
              <a:t>создающих</a:t>
            </a:r>
            <a:r>
              <a:rPr lang="ru-RU" sz="2000" dirty="0"/>
              <a:t> </a:t>
            </a:r>
            <a:r>
              <a:rPr lang="ru-RU" sz="2000" dirty="0" smtClean="0"/>
              <a:t>впечатление живой действительности.</a:t>
            </a:r>
          </a:p>
          <a:p>
            <a:pPr marL="0" indent="0">
              <a:buNone/>
            </a:pPr>
            <a:r>
              <a:rPr lang="ru-RU" sz="2000" dirty="0" smtClean="0"/>
              <a:t>  До 1927 года фильмы были «немыми»: содержали лишь изображения, без звука.</a:t>
            </a:r>
          </a:p>
          <a:p>
            <a:pPr marL="0" indent="0">
              <a:buNone/>
            </a:pPr>
            <a:r>
              <a:rPr lang="ru-RU" sz="2000" dirty="0" smtClean="0"/>
              <a:t>  Первый российский фильм «Понизовая вольница», 1908 года.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8969" y="3573016"/>
            <a:ext cx="460057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83557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Поэзия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XIX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века 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к/ф "О бедном гусаре замолвите слово... "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44824"/>
            <a:ext cx="3672408" cy="4320480"/>
          </a:xfrm>
        </p:spPr>
        <p:txBody>
          <a:bodyPr/>
          <a:lstStyle/>
          <a:p>
            <a:pPr algn="ctr">
              <a:buNone/>
            </a:pP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В сердце томная забота, </a:t>
            </a:r>
            <a:br>
              <a:rPr lang="ru-RU" sz="1800" dirty="0" smtClean="0"/>
            </a:br>
            <a:r>
              <a:rPr lang="ru-RU" sz="1800" dirty="0" smtClean="0"/>
              <a:t>Безымянная печаль. </a:t>
            </a:r>
            <a:br>
              <a:rPr lang="ru-RU" sz="1800" dirty="0" smtClean="0"/>
            </a:br>
            <a:r>
              <a:rPr lang="ru-RU" sz="1800" dirty="0" smtClean="0"/>
              <a:t>Я невольно жду чего-то, </a:t>
            </a:r>
            <a:br>
              <a:rPr lang="ru-RU" sz="1800" dirty="0" smtClean="0"/>
            </a:br>
            <a:r>
              <a:rPr lang="ru-RU" sz="1800" dirty="0" smtClean="0"/>
              <a:t>Мне чего-то смутно жаль.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Чего-то, чего-то, чего-то </a:t>
            </a:r>
            <a:br>
              <a:rPr lang="ru-RU" sz="1800" dirty="0" smtClean="0"/>
            </a:br>
            <a:r>
              <a:rPr lang="ru-RU" sz="1800" dirty="0" smtClean="0"/>
              <a:t>Мне чего-то смутно жаль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Не хочу и не умею </a:t>
            </a:r>
            <a:br>
              <a:rPr lang="ru-RU" sz="1800" dirty="0" smtClean="0"/>
            </a:br>
            <a:r>
              <a:rPr lang="ru-RU" sz="1800" dirty="0" smtClean="0"/>
              <a:t>Я развлечь свою хандру. </a:t>
            </a:r>
            <a:br>
              <a:rPr lang="ru-RU" sz="1800" dirty="0" smtClean="0"/>
            </a:br>
            <a:r>
              <a:rPr lang="ru-RU" sz="1800" dirty="0" smtClean="0"/>
              <a:t>Я хандру свою лелею, </a:t>
            </a:r>
            <a:br>
              <a:rPr lang="ru-RU" sz="1800" dirty="0" smtClean="0"/>
            </a:br>
            <a:r>
              <a:rPr lang="ru-RU" sz="1800" dirty="0" smtClean="0"/>
              <a:t>Как любви своей сестру. </a:t>
            </a: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endParaRPr lang="ru-RU" sz="1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1988841"/>
            <a:ext cx="52200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Как любви, как любви, как любви, </a:t>
            </a:r>
            <a:br>
              <a:rPr lang="ru-RU" dirty="0" smtClean="0"/>
            </a:br>
            <a:r>
              <a:rPr lang="ru-RU" dirty="0" smtClean="0"/>
              <a:t>Как любви своей сестру. </a:t>
            </a:r>
            <a:br>
              <a:rPr lang="ru-RU" dirty="0" smtClean="0"/>
            </a:br>
            <a:r>
              <a:rPr lang="ru-RU" dirty="0" smtClean="0"/>
              <a:t>И никто не приголубит, </a:t>
            </a:r>
            <a:br>
              <a:rPr lang="ru-RU" dirty="0" smtClean="0"/>
            </a:br>
            <a:r>
              <a:rPr lang="ru-RU" dirty="0" smtClean="0"/>
              <a:t>И никто не исцелит. </a:t>
            </a:r>
            <a:br>
              <a:rPr lang="ru-RU" dirty="0" smtClean="0"/>
            </a:br>
            <a:r>
              <a:rPr lang="ru-RU" dirty="0" smtClean="0"/>
              <a:t>Поглядишь- хандра все любит, </a:t>
            </a:r>
            <a:br>
              <a:rPr lang="ru-RU" dirty="0" smtClean="0"/>
            </a:br>
            <a:r>
              <a:rPr lang="ru-RU" dirty="0" smtClean="0"/>
              <a:t>А любовь всегда хандрит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 любовь, а любовь, а любовь, </a:t>
            </a:r>
            <a:br>
              <a:rPr lang="ru-RU" dirty="0" smtClean="0"/>
            </a:br>
            <a:r>
              <a:rPr lang="ru-RU" dirty="0" smtClean="0"/>
              <a:t>А любовь всегда хандрит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сердце томная забота, </a:t>
            </a:r>
            <a:br>
              <a:rPr lang="ru-RU" dirty="0" smtClean="0"/>
            </a:br>
            <a:r>
              <a:rPr lang="ru-RU" dirty="0" smtClean="0"/>
              <a:t>Безымянная печаль. </a:t>
            </a:r>
            <a:br>
              <a:rPr lang="ru-RU" dirty="0" smtClean="0"/>
            </a:br>
            <a:r>
              <a:rPr lang="ru-RU" dirty="0" smtClean="0"/>
              <a:t>Я невольно жду чего-то, </a:t>
            </a:r>
            <a:br>
              <a:rPr lang="ru-RU" dirty="0" smtClean="0"/>
            </a:br>
            <a:r>
              <a:rPr lang="ru-RU" dirty="0" smtClean="0"/>
              <a:t>Мне чего-то смутно жаль</a:t>
            </a:r>
          </a:p>
          <a:p>
            <a:endParaRPr lang="ru-RU" dirty="0" smtClean="0"/>
          </a:p>
          <a:p>
            <a:r>
              <a:rPr lang="ru-RU" dirty="0" smtClean="0"/>
              <a:t>П.А.Вяземский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 descr="hqdefaul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988840"/>
            <a:ext cx="5418348" cy="406376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bg1">
                <a:lumMod val="100000"/>
              </a:schemeClr>
            </a:gs>
            <a:gs pos="19000">
              <a:schemeClr val="bg1">
                <a:lumMod val="100000"/>
                <a:alpha val="91000"/>
              </a:schemeClr>
            </a:gs>
            <a:gs pos="58000">
              <a:srgbClr val="00B0F0">
                <a:lumMod val="100000"/>
              </a:srgbClr>
            </a:gs>
            <a:gs pos="92000">
              <a:srgbClr val="FF00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1143000"/>
          </a:xfrm>
        </p:spPr>
        <p:txBody>
          <a:bodyPr/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«Простые вещи»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79512" y="1988840"/>
            <a:ext cx="3779912" cy="4997152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/>
              <a:t>Когда дряхлеющие силы</a:t>
            </a:r>
            <a:br>
              <a:rPr lang="ru-RU" sz="1600" dirty="0"/>
            </a:br>
            <a:r>
              <a:rPr lang="ru-RU" sz="1600" dirty="0"/>
              <a:t>Нам начинают изменять</a:t>
            </a:r>
            <a:br>
              <a:rPr lang="ru-RU" sz="1600" dirty="0"/>
            </a:br>
            <a:r>
              <a:rPr lang="ru-RU" sz="1600" dirty="0"/>
              <a:t>И мы должны, как старожилы,</a:t>
            </a:r>
            <a:br>
              <a:rPr lang="ru-RU" sz="1600" dirty="0"/>
            </a:br>
            <a:r>
              <a:rPr lang="ru-RU" sz="1600" dirty="0"/>
              <a:t>Пришельцам новым место дать</a:t>
            </a:r>
            <a:r>
              <a:rPr lang="ru-RU" sz="1600" dirty="0" smtClean="0"/>
              <a:t>,-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Спаси тогда нас, добрый гений,</a:t>
            </a:r>
            <a:br>
              <a:rPr lang="ru-RU" sz="1600" dirty="0"/>
            </a:br>
            <a:r>
              <a:rPr lang="ru-RU" sz="1600" dirty="0"/>
              <a:t>От малодушных укоризн,</a:t>
            </a:r>
            <a:br>
              <a:rPr lang="ru-RU" sz="1600" dirty="0"/>
            </a:br>
            <a:r>
              <a:rPr lang="ru-RU" sz="1600" dirty="0"/>
              <a:t>От клеветы, от озлоблений</a:t>
            </a:r>
            <a:br>
              <a:rPr lang="ru-RU" sz="1600" dirty="0"/>
            </a:br>
            <a:r>
              <a:rPr lang="ru-RU" sz="1600" dirty="0"/>
              <a:t>На изменяющую жизнь</a:t>
            </a:r>
            <a:r>
              <a:rPr lang="ru-RU" sz="1600" dirty="0" smtClean="0"/>
              <a:t>;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От чувства затаенной злости</a:t>
            </a:r>
            <a:br>
              <a:rPr lang="ru-RU" sz="1600" dirty="0"/>
            </a:br>
            <a:r>
              <a:rPr lang="ru-RU" sz="1600" dirty="0"/>
              <a:t>На обновляющийся мир,</a:t>
            </a:r>
            <a:br>
              <a:rPr lang="ru-RU" sz="1600" dirty="0"/>
            </a:br>
            <a:r>
              <a:rPr lang="ru-RU" sz="1600" dirty="0"/>
              <a:t>Где новые садятся гости</a:t>
            </a:r>
            <a:br>
              <a:rPr lang="ru-RU" sz="1600" dirty="0"/>
            </a:br>
            <a:r>
              <a:rPr lang="ru-RU" sz="1600" dirty="0"/>
              <a:t>За уготованный им пир;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64088" y="2060848"/>
            <a:ext cx="3779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От желчи горького сознанья,</a:t>
            </a:r>
            <a:br>
              <a:rPr lang="ru-RU" sz="1600" dirty="0"/>
            </a:br>
            <a:r>
              <a:rPr lang="ru-RU" sz="1600" dirty="0"/>
              <a:t>Что нас поток уж не несет</a:t>
            </a:r>
            <a:br>
              <a:rPr lang="ru-RU" sz="1600" dirty="0"/>
            </a:br>
            <a:r>
              <a:rPr lang="ru-RU" sz="1600" dirty="0"/>
              <a:t>И что другие есть призванья,</a:t>
            </a:r>
            <a:br>
              <a:rPr lang="ru-RU" sz="1600" dirty="0"/>
            </a:br>
            <a:r>
              <a:rPr lang="ru-RU" sz="1600" dirty="0"/>
              <a:t>Другие вызваны вперед</a:t>
            </a:r>
            <a:r>
              <a:rPr lang="ru-RU" sz="1600" dirty="0" smtClean="0"/>
              <a:t>;</a:t>
            </a:r>
          </a:p>
          <a:p>
            <a:endParaRPr lang="ru-RU" sz="1600" dirty="0"/>
          </a:p>
          <a:p>
            <a:r>
              <a:rPr lang="ru-RU" sz="1600" dirty="0"/>
              <a:t>Ото всего, что тем задорней,</a:t>
            </a:r>
            <a:br>
              <a:rPr lang="ru-RU" sz="1600" dirty="0"/>
            </a:br>
            <a:r>
              <a:rPr lang="ru-RU" sz="1600" dirty="0"/>
              <a:t>Чем глубже крылось с давних пор,-</a:t>
            </a:r>
            <a:br>
              <a:rPr lang="ru-RU" sz="1600" dirty="0"/>
            </a:br>
            <a:r>
              <a:rPr lang="ru-RU" sz="1600" dirty="0"/>
              <a:t>И старческой любви позорней</a:t>
            </a:r>
            <a:br>
              <a:rPr lang="ru-RU" sz="1600" dirty="0"/>
            </a:br>
            <a:r>
              <a:rPr lang="ru-RU" sz="1600" dirty="0"/>
              <a:t>Сварливый старческий задор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r>
              <a:rPr lang="ru-RU" sz="1600" dirty="0" smtClean="0"/>
              <a:t>Ф. Тютчев</a:t>
            </a: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2204864"/>
            <a:ext cx="5616116" cy="374407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семейным обстоятельствам»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32856"/>
            <a:ext cx="3826768" cy="4133056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Я пришел к тебе с приветом,</a:t>
            </a:r>
          </a:p>
          <a:p>
            <a:pPr>
              <a:buNone/>
            </a:pPr>
            <a:r>
              <a:rPr lang="ru-RU" sz="1800" dirty="0" smtClean="0"/>
              <a:t>Рассказать, что солнце встало,</a:t>
            </a:r>
          </a:p>
          <a:p>
            <a:pPr>
              <a:buNone/>
            </a:pPr>
            <a:r>
              <a:rPr lang="ru-RU" sz="1800" dirty="0" smtClean="0"/>
              <a:t>Что оно горячим светом</a:t>
            </a:r>
          </a:p>
          <a:p>
            <a:pPr>
              <a:buNone/>
            </a:pPr>
            <a:r>
              <a:rPr lang="ru-RU" sz="1800" dirty="0" smtClean="0"/>
              <a:t>По листам затрепетало;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Рассказать, что лес проснулся,</a:t>
            </a:r>
          </a:p>
          <a:p>
            <a:pPr>
              <a:buNone/>
            </a:pPr>
            <a:r>
              <a:rPr lang="ru-RU" sz="1800" dirty="0" smtClean="0"/>
              <a:t>Весь проснулся, веткой каждой,</a:t>
            </a:r>
          </a:p>
          <a:p>
            <a:pPr>
              <a:buNone/>
            </a:pPr>
            <a:r>
              <a:rPr lang="ru-RU" sz="1800" dirty="0" smtClean="0"/>
              <a:t>Каждой птицей встрепенулся</a:t>
            </a:r>
          </a:p>
          <a:p>
            <a:pPr>
              <a:buNone/>
            </a:pPr>
            <a:r>
              <a:rPr lang="ru-RU" sz="1800" dirty="0" smtClean="0"/>
              <a:t>И весенней полон жаждой;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2132856"/>
            <a:ext cx="39604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Рассказать, что с той же страстью,</a:t>
            </a:r>
          </a:p>
          <a:p>
            <a:pPr>
              <a:buNone/>
            </a:pPr>
            <a:r>
              <a:rPr lang="ru-RU" dirty="0" smtClean="0"/>
              <a:t>Как вчера, пришел я снова,</a:t>
            </a:r>
          </a:p>
          <a:p>
            <a:pPr>
              <a:buNone/>
            </a:pPr>
            <a:r>
              <a:rPr lang="ru-RU" dirty="0" smtClean="0"/>
              <a:t>Что душа все так же счастью</a:t>
            </a:r>
          </a:p>
          <a:p>
            <a:pPr>
              <a:buNone/>
            </a:pPr>
            <a:r>
              <a:rPr lang="ru-RU" dirty="0" smtClean="0"/>
              <a:t>И тебе служить готова;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Рассказать, что отовсюду</a:t>
            </a:r>
          </a:p>
          <a:p>
            <a:pPr>
              <a:buNone/>
            </a:pPr>
            <a:r>
              <a:rPr lang="ru-RU" dirty="0" smtClean="0"/>
              <a:t>На меня весельем веет,</a:t>
            </a:r>
          </a:p>
          <a:p>
            <a:pPr>
              <a:buNone/>
            </a:pPr>
            <a:r>
              <a:rPr lang="ru-RU" dirty="0" smtClean="0"/>
              <a:t>Что не знаю сам, что буду</a:t>
            </a:r>
          </a:p>
          <a:p>
            <a:pPr>
              <a:buNone/>
            </a:pPr>
            <a:r>
              <a:rPr lang="ru-RU" dirty="0" smtClean="0"/>
              <a:t>Петь - но только песня зреет.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А.А.Фет</a:t>
            </a:r>
          </a:p>
          <a:p>
            <a:endParaRPr lang="ru-RU" dirty="0"/>
          </a:p>
        </p:txBody>
      </p:sp>
      <p:pic>
        <p:nvPicPr>
          <p:cNvPr id="5" name="Рисунок 4" descr="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3708" y="2348880"/>
            <a:ext cx="4752528" cy="356439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Поэты Серебряного века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</a:t>
            </a: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 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зори здесь тихие»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7544" y="2292896"/>
            <a:ext cx="3888432" cy="3728392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Рожденные в года глухие</a:t>
            </a:r>
          </a:p>
          <a:p>
            <a:pPr>
              <a:buNone/>
            </a:pPr>
            <a:r>
              <a:rPr lang="ru-RU" sz="1800" dirty="0" smtClean="0"/>
              <a:t>Пути не помнят своего.</a:t>
            </a:r>
          </a:p>
          <a:p>
            <a:pPr>
              <a:buNone/>
            </a:pPr>
            <a:r>
              <a:rPr lang="ru-RU" sz="1800" dirty="0" smtClean="0"/>
              <a:t>Мы - дети страшных лет России -</a:t>
            </a:r>
          </a:p>
          <a:p>
            <a:pPr>
              <a:buNone/>
            </a:pPr>
            <a:r>
              <a:rPr lang="ru-RU" sz="1800" dirty="0" smtClean="0"/>
              <a:t>Забыть не в силах ничего.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Испепеляющие годы!</a:t>
            </a:r>
          </a:p>
          <a:p>
            <a:pPr>
              <a:buNone/>
            </a:pPr>
            <a:r>
              <a:rPr lang="ru-RU" sz="1800" dirty="0" smtClean="0"/>
              <a:t>Безумья ль в вас, надежды ль весть?</a:t>
            </a:r>
          </a:p>
          <a:p>
            <a:pPr>
              <a:buNone/>
            </a:pPr>
            <a:r>
              <a:rPr lang="ru-RU" sz="1800" dirty="0" smtClean="0"/>
              <a:t>От дней войны, от дней свободы -</a:t>
            </a:r>
          </a:p>
          <a:p>
            <a:pPr>
              <a:buNone/>
            </a:pPr>
            <a:r>
              <a:rPr lang="ru-RU" sz="1800" dirty="0" smtClean="0"/>
              <a:t>Кровавый отсвет в лицах есть.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60032" y="2276872"/>
            <a:ext cx="39239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Есть немота - то гул набата</a:t>
            </a:r>
          </a:p>
          <a:p>
            <a:pPr>
              <a:buNone/>
            </a:pPr>
            <a:r>
              <a:rPr lang="ru-RU" dirty="0" smtClean="0"/>
              <a:t>Заставил заградить уста.</a:t>
            </a:r>
          </a:p>
          <a:p>
            <a:pPr>
              <a:buNone/>
            </a:pPr>
            <a:r>
              <a:rPr lang="ru-RU" dirty="0" smtClean="0"/>
              <a:t>В сердцах, восторженных когда-то,</a:t>
            </a:r>
          </a:p>
          <a:p>
            <a:pPr>
              <a:buNone/>
            </a:pPr>
            <a:r>
              <a:rPr lang="ru-RU" dirty="0" smtClean="0"/>
              <a:t>Есть роковая пустота.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И пусть над нашим смертным ложем</a:t>
            </a:r>
          </a:p>
          <a:p>
            <a:pPr>
              <a:buNone/>
            </a:pPr>
            <a:r>
              <a:rPr lang="ru-RU" dirty="0" smtClean="0"/>
              <a:t>Взовьется с криком воронье,-</a:t>
            </a:r>
          </a:p>
          <a:p>
            <a:pPr>
              <a:buNone/>
            </a:pPr>
            <a:r>
              <a:rPr lang="ru-RU" dirty="0" smtClean="0"/>
              <a:t>Те, кто достойней, Боже, Боже,</a:t>
            </a:r>
          </a:p>
          <a:p>
            <a:pPr>
              <a:buNone/>
            </a:pPr>
            <a:r>
              <a:rPr lang="ru-RU" dirty="0" smtClean="0"/>
              <a:t>Да узрят царствие твое!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А.А.Блок</a:t>
            </a:r>
          </a:p>
        </p:txBody>
      </p:sp>
      <p:pic>
        <p:nvPicPr>
          <p:cNvPr id="7" name="Рисунок 6" descr="2010-2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9321" y="2492896"/>
            <a:ext cx="4439365" cy="320298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Любовь-морковь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60848"/>
            <a:ext cx="3779912" cy="4320480"/>
          </a:xfrm>
        </p:spPr>
        <p:txBody>
          <a:bodyPr/>
          <a:lstStyle/>
          <a:p>
            <a:pPr>
              <a:buNone/>
            </a:pPr>
            <a:r>
              <a:rPr lang="ru-RU" sz="1600" dirty="0" smtClean="0"/>
              <a:t>      </a:t>
            </a:r>
            <a:r>
              <a:rPr lang="ru-RU" sz="1800" dirty="0" smtClean="0"/>
              <a:t>Все мы бражники здесь, блудницы,</a:t>
            </a:r>
            <a:br>
              <a:rPr lang="ru-RU" sz="1800" dirty="0" smtClean="0"/>
            </a:br>
            <a:r>
              <a:rPr lang="ru-RU" sz="1800" dirty="0" smtClean="0"/>
              <a:t>Как невесело вместе нам!</a:t>
            </a:r>
            <a:br>
              <a:rPr lang="ru-RU" sz="1800" dirty="0" smtClean="0"/>
            </a:br>
            <a:r>
              <a:rPr lang="ru-RU" sz="1800" dirty="0" smtClean="0"/>
              <a:t>На стенах цветы и птицы</a:t>
            </a:r>
            <a:br>
              <a:rPr lang="ru-RU" sz="1800" dirty="0" smtClean="0"/>
            </a:br>
            <a:r>
              <a:rPr lang="ru-RU" sz="1800" dirty="0" smtClean="0"/>
              <a:t>Томятся по облакам.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Ты куришь черную трубку,</a:t>
            </a:r>
            <a:br>
              <a:rPr lang="ru-RU" sz="1800" dirty="0" smtClean="0"/>
            </a:br>
            <a:r>
              <a:rPr lang="ru-RU" sz="1800" dirty="0" smtClean="0"/>
              <a:t>Так странен дымок над ней.</a:t>
            </a:r>
            <a:br>
              <a:rPr lang="ru-RU" sz="1800" dirty="0" smtClean="0"/>
            </a:br>
            <a:r>
              <a:rPr lang="ru-RU" sz="1800" dirty="0" smtClean="0"/>
              <a:t>Я надела узкую юбку,</a:t>
            </a:r>
            <a:br>
              <a:rPr lang="ru-RU" sz="1800" dirty="0" smtClean="0"/>
            </a:br>
            <a:r>
              <a:rPr lang="ru-RU" sz="1800" dirty="0" smtClean="0"/>
              <a:t>Чтоб казаться еще стройней.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92080" y="2132856"/>
            <a:ext cx="32941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Навсегда забиты окошки:</a:t>
            </a:r>
            <a:br>
              <a:rPr lang="ru-RU" dirty="0" smtClean="0"/>
            </a:br>
            <a:r>
              <a:rPr lang="ru-RU" dirty="0" smtClean="0"/>
              <a:t>Что там, изморозь или гроза?</a:t>
            </a:r>
            <a:br>
              <a:rPr lang="ru-RU" dirty="0" smtClean="0"/>
            </a:br>
            <a:r>
              <a:rPr lang="ru-RU" dirty="0" smtClean="0"/>
              <a:t>На глаза осторожной кошки</a:t>
            </a:r>
            <a:br>
              <a:rPr lang="ru-RU" dirty="0" smtClean="0"/>
            </a:br>
            <a:r>
              <a:rPr lang="ru-RU" dirty="0" smtClean="0"/>
              <a:t>Похожи твои глаза.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О, как сердце мое тоскует!</a:t>
            </a:r>
            <a:br>
              <a:rPr lang="ru-RU" dirty="0" smtClean="0"/>
            </a:br>
            <a:r>
              <a:rPr lang="ru-RU" dirty="0" smtClean="0"/>
              <a:t>Не смертного ль часа жду?</a:t>
            </a:r>
            <a:br>
              <a:rPr lang="ru-RU" dirty="0" smtClean="0"/>
            </a:br>
            <a:r>
              <a:rPr lang="ru-RU" dirty="0" smtClean="0"/>
              <a:t>А та, что сейчас танцует,</a:t>
            </a:r>
            <a:br>
              <a:rPr lang="ru-RU" dirty="0" smtClean="0"/>
            </a:br>
            <a:r>
              <a:rPr lang="ru-RU" dirty="0" smtClean="0"/>
              <a:t>Непременно будет в аду.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Анна Ахматова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0387" y="2276872"/>
            <a:ext cx="4836368" cy="36272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Завтра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была война»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60848"/>
            <a:ext cx="4499992" cy="5257800"/>
          </a:xfrm>
        </p:spPr>
        <p:txBody>
          <a:bodyPr/>
          <a:lstStyle/>
          <a:p>
            <a:pPr>
              <a:buNone/>
            </a:pPr>
            <a:r>
              <a:rPr lang="ru-RU" sz="1600" dirty="0" smtClean="0"/>
              <a:t>Дай, Джим, на счастье лапу мне,</a:t>
            </a:r>
            <a:br>
              <a:rPr lang="ru-RU" sz="1600" dirty="0" smtClean="0"/>
            </a:br>
            <a:r>
              <a:rPr lang="ru-RU" sz="1600" dirty="0" smtClean="0"/>
              <a:t>Такую лапу не видал я сроду.</a:t>
            </a:r>
            <a:br>
              <a:rPr lang="ru-RU" sz="1600" dirty="0" smtClean="0"/>
            </a:br>
            <a:r>
              <a:rPr lang="ru-RU" sz="1600" dirty="0" smtClean="0"/>
              <a:t>Давай с тобой полаем при луне</a:t>
            </a:r>
            <a:br>
              <a:rPr lang="ru-RU" sz="1600" dirty="0" smtClean="0"/>
            </a:br>
            <a:r>
              <a:rPr lang="ru-RU" sz="1600" dirty="0" smtClean="0"/>
              <a:t>На тихую, бесшумную погоду.</a:t>
            </a:r>
            <a:br>
              <a:rPr lang="ru-RU" sz="1600" dirty="0" smtClean="0"/>
            </a:br>
            <a:r>
              <a:rPr lang="ru-RU" sz="1600" dirty="0" smtClean="0"/>
              <a:t>Дай, Джим, на счастье лапу мне.</a:t>
            </a:r>
          </a:p>
          <a:p>
            <a:pPr>
              <a:buNone/>
            </a:pPr>
            <a:endParaRPr lang="ru-RU" sz="1100" dirty="0" smtClean="0"/>
          </a:p>
          <a:p>
            <a:pPr>
              <a:buNone/>
            </a:pPr>
            <a:r>
              <a:rPr lang="ru-RU" sz="1600" dirty="0" smtClean="0"/>
              <a:t>Пожалуйста, голубчик, не лижись.</a:t>
            </a:r>
            <a:br>
              <a:rPr lang="ru-RU" sz="1600" dirty="0" smtClean="0"/>
            </a:br>
            <a:r>
              <a:rPr lang="ru-RU" sz="1600" dirty="0" smtClean="0"/>
              <a:t>Пойми со мной хоть самое простое.</a:t>
            </a:r>
            <a:br>
              <a:rPr lang="ru-RU" sz="1600" dirty="0" smtClean="0"/>
            </a:br>
            <a:r>
              <a:rPr lang="ru-RU" sz="1600" dirty="0" smtClean="0"/>
              <a:t>Ведь ты не знаешь, что такое жизнь,</a:t>
            </a:r>
            <a:br>
              <a:rPr lang="ru-RU" sz="1600" dirty="0" smtClean="0"/>
            </a:br>
            <a:r>
              <a:rPr lang="ru-RU" sz="1600" dirty="0" smtClean="0"/>
              <a:t>Не знаешь ты, что жить на свете стоит.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Хозяин твой и мил и знаменит,</a:t>
            </a:r>
            <a:br>
              <a:rPr lang="ru-RU" sz="1600" dirty="0" smtClean="0"/>
            </a:br>
            <a:r>
              <a:rPr lang="ru-RU" sz="1600" dirty="0" smtClean="0"/>
              <a:t>И у него гостей бывает в доме много,</a:t>
            </a:r>
            <a:br>
              <a:rPr lang="ru-RU" sz="1600" dirty="0" smtClean="0"/>
            </a:br>
            <a:r>
              <a:rPr lang="ru-RU" sz="1600" dirty="0" smtClean="0"/>
              <a:t>И каждый, улыбаясь, норовит</a:t>
            </a:r>
            <a:br>
              <a:rPr lang="ru-RU" sz="1600" dirty="0" smtClean="0"/>
            </a:br>
            <a:r>
              <a:rPr lang="ru-RU" sz="1600" dirty="0" smtClean="0"/>
              <a:t>Тебя по шерсти бархатной потрогать.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2132856"/>
            <a:ext cx="457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dirty="0" smtClean="0"/>
              <a:t>Ты по-собачьи дьявольски красив,</a:t>
            </a:r>
            <a:br>
              <a:rPr lang="ru-RU" sz="1600" dirty="0" smtClean="0"/>
            </a:br>
            <a:r>
              <a:rPr lang="ru-RU" sz="1600" dirty="0" smtClean="0"/>
              <a:t>С такою милою доверчивой приятцей.</a:t>
            </a:r>
            <a:br>
              <a:rPr lang="ru-RU" sz="1600" dirty="0" smtClean="0"/>
            </a:br>
            <a:r>
              <a:rPr lang="ru-RU" sz="1600" dirty="0" smtClean="0"/>
              <a:t>И, никого ни капли не спросив,</a:t>
            </a:r>
            <a:br>
              <a:rPr lang="ru-RU" sz="1600" dirty="0" smtClean="0"/>
            </a:br>
            <a:r>
              <a:rPr lang="ru-RU" sz="1600" dirty="0" smtClean="0"/>
              <a:t>Как пьяный друг, ты лезешь целоваться.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Мой милый Джим, среди твоих гостей</a:t>
            </a:r>
            <a:br>
              <a:rPr lang="ru-RU" sz="1600" dirty="0" smtClean="0"/>
            </a:br>
            <a:r>
              <a:rPr lang="ru-RU" sz="1600" dirty="0" smtClean="0"/>
              <a:t>Так много всяких и невсяких было.</a:t>
            </a:r>
            <a:br>
              <a:rPr lang="ru-RU" sz="1600" dirty="0" smtClean="0"/>
            </a:br>
            <a:r>
              <a:rPr lang="ru-RU" sz="1600" dirty="0" smtClean="0"/>
              <a:t>Но та, что всех безмолвней и грустней,</a:t>
            </a:r>
            <a:br>
              <a:rPr lang="ru-RU" sz="1600" dirty="0" smtClean="0"/>
            </a:br>
            <a:r>
              <a:rPr lang="ru-RU" sz="1600" dirty="0" smtClean="0"/>
              <a:t>Сюда случайно вдруг не заходила?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Она придет, даю тебе поруку.</a:t>
            </a:r>
            <a:br>
              <a:rPr lang="ru-RU" sz="1600" dirty="0" smtClean="0"/>
            </a:br>
            <a:r>
              <a:rPr lang="ru-RU" sz="1600" dirty="0" smtClean="0"/>
              <a:t>И без меня, в ее уставясь взгляд,</a:t>
            </a:r>
            <a:br>
              <a:rPr lang="ru-RU" sz="1600" dirty="0" smtClean="0"/>
            </a:br>
            <a:r>
              <a:rPr lang="ru-RU" sz="1600" dirty="0" smtClean="0"/>
              <a:t>Ты за меня лизни ей нежно руку</a:t>
            </a:r>
            <a:br>
              <a:rPr lang="ru-RU" sz="1600" dirty="0" smtClean="0"/>
            </a:br>
            <a:r>
              <a:rPr lang="ru-RU" sz="1600" dirty="0" smtClean="0"/>
              <a:t>За все, в чем был и не был виноват.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С.Есенин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5696" y="2253533"/>
            <a:ext cx="4596341" cy="344725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Служебный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роман»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Обрываются речи влюбленных,</a:t>
            </a:r>
          </a:p>
          <a:p>
            <a:pPr>
              <a:buNone/>
            </a:pPr>
            <a:r>
              <a:rPr lang="ru-RU" sz="1800" dirty="0" smtClean="0"/>
              <a:t> Улетает последний скворец. </a:t>
            </a:r>
          </a:p>
          <a:p>
            <a:pPr>
              <a:buNone/>
            </a:pPr>
            <a:r>
              <a:rPr lang="ru-RU" sz="1800" dirty="0" smtClean="0"/>
              <a:t>Целый день осыпаются с кленов </a:t>
            </a:r>
          </a:p>
          <a:p>
            <a:pPr>
              <a:buNone/>
            </a:pPr>
            <a:r>
              <a:rPr lang="ru-RU" sz="1800" dirty="0" smtClean="0"/>
              <a:t>Силуэты багровых сердец. 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Что ты, осень, наделала с нами! </a:t>
            </a:r>
          </a:p>
          <a:p>
            <a:pPr>
              <a:buNone/>
            </a:pPr>
            <a:r>
              <a:rPr lang="ru-RU" sz="1800" dirty="0" smtClean="0"/>
              <a:t>В красном золоте стынет земля.</a:t>
            </a:r>
          </a:p>
          <a:p>
            <a:pPr>
              <a:buNone/>
            </a:pPr>
            <a:r>
              <a:rPr lang="ru-RU" sz="1800" dirty="0" smtClean="0"/>
              <a:t> Пламя скорби свистит под ногами, </a:t>
            </a:r>
          </a:p>
          <a:p>
            <a:pPr>
              <a:buNone/>
            </a:pPr>
            <a:r>
              <a:rPr lang="ru-RU" sz="1800" dirty="0" smtClean="0"/>
              <a:t>Ворохами листвы шевеля.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Николай Заболоцкий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1838" y="2420888"/>
            <a:ext cx="4882161" cy="295232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Ирония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судьбы»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1772816"/>
            <a:ext cx="5256584" cy="4536504"/>
          </a:xfrm>
        </p:spPr>
        <p:txBody>
          <a:bodyPr/>
          <a:lstStyle/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Мне </a:t>
            </a:r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нравится, что Вы больны не мной,</a:t>
            </a:r>
            <a:b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Мне нравится, что я больна не Вами,</a:t>
            </a:r>
            <a:b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 никогда тяжёлый шар земной</a:t>
            </a:r>
            <a:b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уплывёт под нашими ногами...</a:t>
            </a:r>
            <a:b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Мне нравится, что можно быть смешной,</a:t>
            </a:r>
            <a:b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Распущенной, и не играть словами,</a:t>
            </a:r>
            <a:b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не краснеть удушливой волной,</a:t>
            </a:r>
            <a:b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Слегка соприкоснувшись рукавами.</a:t>
            </a:r>
            <a:b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32040" y="2970184"/>
            <a:ext cx="4211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Спасибо Вам и сердцем, и рукой,</a:t>
            </a:r>
            <a:br>
              <a:rPr lang="ru-RU" dirty="0"/>
            </a:br>
            <a:r>
              <a:rPr lang="ru-RU" dirty="0"/>
              <a:t>За то, что Вы меня, не зная сами,</a:t>
            </a:r>
            <a:br>
              <a:rPr lang="ru-RU" dirty="0"/>
            </a:br>
            <a:r>
              <a:rPr lang="ru-RU" dirty="0"/>
              <a:t>Так любите, за мой ночной покой,</a:t>
            </a:r>
            <a:br>
              <a:rPr lang="ru-RU" dirty="0"/>
            </a:br>
            <a:r>
              <a:rPr lang="ru-RU" dirty="0"/>
              <a:t>За редкость встреч закатными часами,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За наше негулянье под Луной,</a:t>
            </a:r>
            <a:br>
              <a:rPr lang="ru-RU" dirty="0"/>
            </a:br>
            <a:r>
              <a:rPr lang="ru-RU" dirty="0"/>
              <a:t>За Солнце не у нас над головами...</a:t>
            </a:r>
            <a:br>
              <a:rPr lang="ru-RU" dirty="0"/>
            </a:br>
            <a:r>
              <a:rPr lang="ru-RU" dirty="0"/>
              <a:t>За то, что Вы больны, увы, не мной,</a:t>
            </a:r>
            <a:br>
              <a:rPr lang="ru-RU" dirty="0"/>
            </a:br>
            <a:r>
              <a:rPr lang="ru-RU" dirty="0"/>
              <a:t>За то, что я, увы, больна не Вами</a:t>
            </a:r>
            <a:r>
              <a:rPr lang="ru-RU" dirty="0" smtClean="0"/>
              <a:t>...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М.И.Цветаева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2276872"/>
            <a:ext cx="4968552" cy="376140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/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Дела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сердечные»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23528" y="1916832"/>
            <a:ext cx="8229600" cy="4752528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     Вам одеваться было лень,</a:t>
            </a:r>
            <a:br>
              <a:rPr lang="ru-RU" sz="1800" dirty="0" smtClean="0"/>
            </a:br>
            <a:r>
              <a:rPr lang="ru-RU" sz="1800" dirty="0" smtClean="0"/>
              <a:t>И было лень вставать из кресел.</a:t>
            </a:r>
            <a:br>
              <a:rPr lang="ru-RU" sz="1800" dirty="0" smtClean="0"/>
            </a:br>
            <a:r>
              <a:rPr lang="ru-RU" sz="1800" dirty="0" smtClean="0"/>
              <a:t>- А каждый Ваш грядущий день</a:t>
            </a:r>
            <a:br>
              <a:rPr lang="ru-RU" sz="1800" dirty="0" smtClean="0"/>
            </a:br>
            <a:r>
              <a:rPr lang="ru-RU" sz="1800" dirty="0" smtClean="0"/>
              <a:t>Моим весельем был бы весел.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Особенно смущало Вас</a:t>
            </a:r>
            <a:br>
              <a:rPr lang="ru-RU" sz="1800" dirty="0" smtClean="0"/>
            </a:br>
            <a:r>
              <a:rPr lang="ru-RU" sz="1800" dirty="0" smtClean="0"/>
              <a:t>Идти так поздно в ночь и холод.</a:t>
            </a:r>
            <a:br>
              <a:rPr lang="ru-RU" sz="1800" dirty="0" smtClean="0"/>
            </a:br>
            <a:r>
              <a:rPr lang="ru-RU" sz="1800" dirty="0" smtClean="0"/>
              <a:t>- А каждый Ваш грядущий час</a:t>
            </a:r>
            <a:br>
              <a:rPr lang="ru-RU" sz="1800" dirty="0" smtClean="0"/>
            </a:br>
            <a:r>
              <a:rPr lang="ru-RU" sz="1800" dirty="0" smtClean="0"/>
              <a:t>Моим весельем был бы молод.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Вы это сделали без зла,</a:t>
            </a:r>
            <a:br>
              <a:rPr lang="ru-RU" sz="1800" dirty="0" smtClean="0"/>
            </a:br>
            <a:r>
              <a:rPr lang="ru-RU" sz="1800" dirty="0" smtClean="0"/>
              <a:t>Невинно и непоправимо.</a:t>
            </a:r>
            <a:br>
              <a:rPr lang="ru-RU" sz="1800" dirty="0" smtClean="0"/>
            </a:br>
            <a:r>
              <a:rPr lang="ru-RU" sz="1800" dirty="0" smtClean="0"/>
              <a:t>- Я Вашей юностью была,</a:t>
            </a:r>
            <a:br>
              <a:rPr lang="ru-RU" sz="1800" dirty="0" smtClean="0"/>
            </a:br>
            <a:r>
              <a:rPr lang="ru-RU" sz="1800" dirty="0" smtClean="0"/>
              <a:t>Которая проходит мимо.</a:t>
            </a:r>
          </a:p>
          <a:p>
            <a:pPr algn="ctr">
              <a:buNone/>
            </a:pPr>
            <a:r>
              <a:rPr lang="ru-RU" sz="1800" dirty="0" smtClean="0"/>
              <a:t>М.И.Цветаева</a:t>
            </a:r>
            <a:endParaRPr lang="ru-RU" sz="1800" dirty="0"/>
          </a:p>
        </p:txBody>
      </p:sp>
      <p:pic>
        <p:nvPicPr>
          <p:cNvPr id="4" name="Рисунок 3" descr="204210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2204864"/>
            <a:ext cx="4536504" cy="312167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"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Жестокий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романс"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32856"/>
            <a:ext cx="4258816" cy="4925144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     Под лаской плюшевого пледа </a:t>
            </a:r>
            <a:br>
              <a:rPr lang="ru-RU" sz="1800" dirty="0" smtClean="0"/>
            </a:br>
            <a:r>
              <a:rPr lang="ru-RU" sz="1800" dirty="0" smtClean="0"/>
              <a:t>Вчерашний вызываю сон. </a:t>
            </a:r>
            <a:br>
              <a:rPr lang="ru-RU" sz="1800" dirty="0" smtClean="0"/>
            </a:br>
            <a:r>
              <a:rPr lang="ru-RU" sz="1800" dirty="0" smtClean="0"/>
              <a:t>Что это было? — Чья победа? — </a:t>
            </a:r>
            <a:br>
              <a:rPr lang="ru-RU" sz="1800" dirty="0" smtClean="0"/>
            </a:br>
            <a:r>
              <a:rPr lang="ru-RU" sz="1800" dirty="0" smtClean="0"/>
              <a:t>Кто побежден?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Всё передумываю снова, </a:t>
            </a:r>
            <a:br>
              <a:rPr lang="ru-RU" sz="1800" dirty="0" smtClean="0"/>
            </a:br>
            <a:r>
              <a:rPr lang="ru-RU" sz="1800" dirty="0" smtClean="0"/>
              <a:t>Всем перемучиваюсь вновь. </a:t>
            </a:r>
            <a:br>
              <a:rPr lang="ru-RU" sz="1800" dirty="0" smtClean="0"/>
            </a:br>
            <a:r>
              <a:rPr lang="ru-RU" sz="1800" dirty="0" smtClean="0"/>
              <a:t>В том, для чего не знаю слова, </a:t>
            </a:r>
            <a:br>
              <a:rPr lang="ru-RU" sz="1800" dirty="0" smtClean="0"/>
            </a:br>
            <a:r>
              <a:rPr lang="ru-RU" sz="1800" dirty="0" smtClean="0"/>
              <a:t>Была ль любовь?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Кто был охотник? — Кто — добыча? </a:t>
            </a:r>
            <a:br>
              <a:rPr lang="ru-RU" sz="1800" dirty="0" smtClean="0"/>
            </a:br>
            <a:r>
              <a:rPr lang="ru-RU" sz="1800" dirty="0" smtClean="0"/>
              <a:t>Всё дьявольски-наоборот! </a:t>
            </a:r>
            <a:br>
              <a:rPr lang="ru-RU" sz="1800" dirty="0" smtClean="0"/>
            </a:br>
            <a:r>
              <a:rPr lang="ru-RU" sz="1800" dirty="0" smtClean="0"/>
              <a:t>Что понял, длительно мурлыча, </a:t>
            </a:r>
            <a:br>
              <a:rPr lang="ru-RU" sz="1800" dirty="0" smtClean="0"/>
            </a:br>
            <a:r>
              <a:rPr lang="ru-RU" sz="1800" dirty="0" smtClean="0"/>
              <a:t>Сибирский кот?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2060848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dirty="0" smtClean="0"/>
              <a:t>В том поединке своеволий </a:t>
            </a:r>
            <a:br>
              <a:rPr lang="ru-RU" dirty="0" smtClean="0"/>
            </a:br>
            <a:r>
              <a:rPr lang="ru-RU" dirty="0" smtClean="0"/>
              <a:t>Кто, в чьей руке был только мяч? </a:t>
            </a:r>
            <a:br>
              <a:rPr lang="ru-RU" dirty="0" smtClean="0"/>
            </a:br>
            <a:r>
              <a:rPr lang="ru-RU" dirty="0" smtClean="0"/>
              <a:t>Чье сердце — Ваше ли, мое ли </a:t>
            </a:r>
            <a:br>
              <a:rPr lang="ru-RU" dirty="0" smtClean="0"/>
            </a:br>
            <a:r>
              <a:rPr lang="ru-RU" dirty="0" smtClean="0"/>
              <a:t>Летело вскачь?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 все-таки — что ж это было? </a:t>
            </a:r>
            <a:br>
              <a:rPr lang="ru-RU" dirty="0" smtClean="0"/>
            </a:br>
            <a:r>
              <a:rPr lang="ru-RU" dirty="0" smtClean="0"/>
              <a:t>Чего так хочется и жаль? </a:t>
            </a:r>
            <a:br>
              <a:rPr lang="ru-RU" dirty="0" smtClean="0"/>
            </a:br>
            <a:r>
              <a:rPr lang="ru-RU" dirty="0" smtClean="0"/>
              <a:t>Так и не знаю: победила ль? </a:t>
            </a:r>
            <a:br>
              <a:rPr lang="ru-RU" dirty="0" smtClean="0"/>
            </a:br>
            <a:r>
              <a:rPr lang="ru-RU" dirty="0" smtClean="0"/>
              <a:t>Побеждена ль? 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Марина Цветаева</a:t>
            </a:r>
            <a:endParaRPr lang="ru-RU" dirty="0"/>
          </a:p>
        </p:txBody>
      </p:sp>
      <p:pic>
        <p:nvPicPr>
          <p:cNvPr id="5" name="Рисунок 4" descr="120533189_CQSATRxJP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2132856"/>
            <a:ext cx="5219457" cy="380691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Долгое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прощание»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88840"/>
            <a:ext cx="3888432" cy="5257800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     Ландыш, ландыш белоснежный,</a:t>
            </a:r>
            <a:br>
              <a:rPr lang="ru-RU" sz="1800" dirty="0" smtClean="0"/>
            </a:br>
            <a:r>
              <a:rPr lang="ru-RU" sz="1800" dirty="0" smtClean="0"/>
              <a:t>Розан аленький!</a:t>
            </a:r>
            <a:br>
              <a:rPr lang="ru-RU" sz="1800" dirty="0" smtClean="0"/>
            </a:br>
            <a:r>
              <a:rPr lang="ru-RU" sz="1800" dirty="0" smtClean="0"/>
              <a:t>Каждый говорил ей нежно:</a:t>
            </a:r>
            <a:br>
              <a:rPr lang="ru-RU" sz="1800" dirty="0" smtClean="0"/>
            </a:br>
            <a:r>
              <a:rPr lang="ru-RU" sz="1800" dirty="0" smtClean="0"/>
              <a:t>«Моя маленькая!»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— Ликом — чистая иконка,</a:t>
            </a:r>
            <a:br>
              <a:rPr lang="ru-RU" sz="1800" dirty="0" smtClean="0"/>
            </a:br>
            <a:r>
              <a:rPr lang="ru-RU" sz="1800" dirty="0" smtClean="0"/>
              <a:t>Пеньем — пеночка… —</a:t>
            </a:r>
            <a:br>
              <a:rPr lang="ru-RU" sz="1800" dirty="0" smtClean="0"/>
            </a:br>
            <a:r>
              <a:rPr lang="ru-RU" sz="1800" dirty="0" smtClean="0"/>
              <a:t>И качал ее тихонько</a:t>
            </a:r>
            <a:br>
              <a:rPr lang="ru-RU" sz="1800" dirty="0" smtClean="0"/>
            </a:br>
            <a:r>
              <a:rPr lang="ru-RU" sz="1800" dirty="0" smtClean="0"/>
              <a:t>На коленочках.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Ходит вправо, ходит влево</a:t>
            </a:r>
            <a:br>
              <a:rPr lang="ru-RU" sz="1800" dirty="0" smtClean="0"/>
            </a:br>
            <a:r>
              <a:rPr lang="ru-RU" sz="1800" dirty="0" smtClean="0"/>
              <a:t>Божий маятник.</a:t>
            </a:r>
            <a:br>
              <a:rPr lang="ru-RU" sz="1800" dirty="0" smtClean="0"/>
            </a:br>
            <a:r>
              <a:rPr lang="ru-RU" sz="1800" dirty="0" smtClean="0"/>
              <a:t>И кончалось всё припевом:</a:t>
            </a:r>
            <a:br>
              <a:rPr lang="ru-RU" sz="1800" dirty="0" smtClean="0"/>
            </a:br>
            <a:r>
              <a:rPr lang="ru-RU" sz="1800" dirty="0" smtClean="0"/>
              <a:t>«Моя маленькая!»</a:t>
            </a:r>
            <a:br>
              <a:rPr lang="ru-RU" sz="18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1988840"/>
            <a:ext cx="43204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Божьи думы нерушимы,</a:t>
            </a:r>
            <a:br>
              <a:rPr lang="ru-RU" dirty="0" smtClean="0"/>
            </a:br>
            <a:r>
              <a:rPr lang="ru-RU" dirty="0" smtClean="0"/>
              <a:t>Путь — указанный.</a:t>
            </a:r>
            <a:br>
              <a:rPr lang="ru-RU" dirty="0" smtClean="0"/>
            </a:br>
            <a:r>
              <a:rPr lang="ru-RU" dirty="0" smtClean="0"/>
              <a:t>Маленьким не быть большими,</a:t>
            </a:r>
            <a:br>
              <a:rPr lang="ru-RU" dirty="0" smtClean="0"/>
            </a:br>
            <a:r>
              <a:rPr lang="ru-RU" dirty="0" smtClean="0"/>
              <a:t>Вольным — связанными.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— Будешь цвесть под райским древом,</a:t>
            </a:r>
            <a:br>
              <a:rPr lang="ru-RU" dirty="0" smtClean="0"/>
            </a:br>
            <a:r>
              <a:rPr lang="ru-RU" dirty="0" smtClean="0"/>
              <a:t>Розан аленький! —</a:t>
            </a:r>
            <a:br>
              <a:rPr lang="ru-RU" dirty="0" smtClean="0"/>
            </a:br>
            <a:r>
              <a:rPr lang="ru-RU" dirty="0" smtClean="0"/>
              <a:t>Так и кончилась с припевом:</a:t>
            </a:r>
            <a:br>
              <a:rPr lang="ru-RU" dirty="0" smtClean="0"/>
            </a:br>
            <a:r>
              <a:rPr lang="ru-RU" dirty="0" smtClean="0"/>
              <a:t>«Моя маленькая!»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М.И.Цветаева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20" y="2276872"/>
            <a:ext cx="4572000" cy="3429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Ирония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судьбы»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60848"/>
            <a:ext cx="4042792" cy="4997152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      Никого не будет в доме,</a:t>
            </a:r>
            <a:br>
              <a:rPr lang="ru-RU" sz="1800" dirty="0" smtClean="0"/>
            </a:br>
            <a:r>
              <a:rPr lang="ru-RU" sz="1800" dirty="0" smtClean="0"/>
              <a:t>Кроме сумерек. Один</a:t>
            </a:r>
            <a:br>
              <a:rPr lang="ru-RU" sz="1800" dirty="0" smtClean="0"/>
            </a:br>
            <a:r>
              <a:rPr lang="ru-RU" sz="1800" dirty="0" smtClean="0"/>
              <a:t>Зимний день в сквозном проеме</a:t>
            </a:r>
            <a:br>
              <a:rPr lang="ru-RU" sz="1800" dirty="0" smtClean="0"/>
            </a:br>
            <a:r>
              <a:rPr lang="ru-RU" sz="1800" dirty="0" smtClean="0"/>
              <a:t>Не задернутых гардин.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Только белых мокрых комьев</a:t>
            </a:r>
            <a:br>
              <a:rPr lang="ru-RU" sz="1800" dirty="0" smtClean="0"/>
            </a:br>
            <a:r>
              <a:rPr lang="ru-RU" sz="1800" dirty="0" smtClean="0"/>
              <a:t>Быстрый промельк моховой,</a:t>
            </a:r>
            <a:br>
              <a:rPr lang="ru-RU" sz="1800" dirty="0" smtClean="0"/>
            </a:br>
            <a:r>
              <a:rPr lang="ru-RU" sz="1800" dirty="0" smtClean="0"/>
              <a:t>Только крыши, снег, и, кроме</a:t>
            </a:r>
            <a:br>
              <a:rPr lang="ru-RU" sz="1800" dirty="0" smtClean="0"/>
            </a:br>
            <a:r>
              <a:rPr lang="ru-RU" sz="1800" dirty="0" smtClean="0"/>
              <a:t>Крыш и снега, никого.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И опять зачертит иней,</a:t>
            </a:r>
            <a:br>
              <a:rPr lang="ru-RU" sz="1800" dirty="0" smtClean="0"/>
            </a:br>
            <a:r>
              <a:rPr lang="ru-RU" sz="1800" dirty="0" smtClean="0"/>
              <a:t>И опять завертит мной</a:t>
            </a:r>
            <a:br>
              <a:rPr lang="ru-RU" sz="1800" dirty="0" smtClean="0"/>
            </a:br>
            <a:r>
              <a:rPr lang="ru-RU" sz="1800" dirty="0" smtClean="0"/>
              <a:t>Прошлогоднее унынье</a:t>
            </a:r>
            <a:br>
              <a:rPr lang="ru-RU" sz="1800" dirty="0" smtClean="0"/>
            </a:br>
            <a:r>
              <a:rPr lang="ru-RU" sz="1800" dirty="0" smtClean="0"/>
              <a:t>И дела зимы иной.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25752" y="2060848"/>
            <a:ext cx="45182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И опять кольнут доныне</a:t>
            </a:r>
            <a:br>
              <a:rPr lang="ru-RU" dirty="0" smtClean="0"/>
            </a:br>
            <a:r>
              <a:rPr lang="ru-RU" dirty="0" smtClean="0"/>
              <a:t>Не отпущенной виной,</a:t>
            </a:r>
            <a:br>
              <a:rPr lang="ru-RU" dirty="0" smtClean="0"/>
            </a:br>
            <a:r>
              <a:rPr lang="ru-RU" dirty="0" smtClean="0"/>
              <a:t>И окно по крестовине</a:t>
            </a:r>
            <a:br>
              <a:rPr lang="ru-RU" dirty="0" smtClean="0"/>
            </a:br>
            <a:r>
              <a:rPr lang="ru-RU" dirty="0" smtClean="0"/>
              <a:t>Сдавит голод дровяной.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Но нежданно по портьере</a:t>
            </a:r>
            <a:br>
              <a:rPr lang="ru-RU" dirty="0" smtClean="0"/>
            </a:br>
            <a:r>
              <a:rPr lang="ru-RU" dirty="0" smtClean="0"/>
              <a:t>Пробежит сомненья дрожь,-</a:t>
            </a:r>
            <a:br>
              <a:rPr lang="ru-RU" dirty="0" smtClean="0"/>
            </a:br>
            <a:r>
              <a:rPr lang="ru-RU" dirty="0" smtClean="0"/>
              <a:t>Тишину шагами меря.</a:t>
            </a:r>
            <a:br>
              <a:rPr lang="ru-RU" dirty="0" smtClean="0"/>
            </a:br>
            <a:r>
              <a:rPr lang="ru-RU" dirty="0" smtClean="0"/>
              <a:t>Ты, как будущность, войдешь.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Ты появишься из двери</a:t>
            </a:r>
            <a:br>
              <a:rPr lang="ru-RU" dirty="0" smtClean="0"/>
            </a:br>
            <a:r>
              <a:rPr lang="ru-RU" dirty="0" smtClean="0"/>
              <a:t>В чем-то белом, без причуд,</a:t>
            </a:r>
            <a:br>
              <a:rPr lang="ru-RU" dirty="0" smtClean="0"/>
            </a:br>
            <a:r>
              <a:rPr lang="ru-RU" dirty="0" smtClean="0"/>
              <a:t>В чем-то, впрямь из тех материй,</a:t>
            </a:r>
            <a:br>
              <a:rPr lang="ru-RU" dirty="0" smtClean="0"/>
            </a:br>
            <a:r>
              <a:rPr lang="ru-RU" dirty="0" smtClean="0"/>
              <a:t>Из которых хлопья шьют.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Борис Пастернак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2465183"/>
            <a:ext cx="4536504" cy="310962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Мне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 лет»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60848"/>
            <a:ext cx="3970784" cy="4997152"/>
          </a:xfrm>
        </p:spPr>
        <p:txBody>
          <a:bodyPr/>
          <a:lstStyle/>
          <a:p>
            <a:pPr>
              <a:buNone/>
            </a:pPr>
            <a:r>
              <a:rPr lang="ru-RU" sz="1200" b="1" dirty="0" smtClean="0"/>
              <a:t>         I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Любит? не любит? Я руки ломаю</a:t>
            </a:r>
            <a:br>
              <a:rPr lang="ru-RU" sz="1200" dirty="0" smtClean="0"/>
            </a:br>
            <a:r>
              <a:rPr lang="ru-RU" sz="1200" dirty="0" smtClean="0"/>
              <a:t>и пальцы разбрасываю разломавши</a:t>
            </a:r>
            <a:br>
              <a:rPr lang="ru-RU" sz="1200" dirty="0" smtClean="0"/>
            </a:br>
            <a:r>
              <a:rPr lang="ru-RU" sz="1200" dirty="0" smtClean="0"/>
              <a:t>так рвут загадав и пускают по маю</a:t>
            </a:r>
            <a:br>
              <a:rPr lang="ru-RU" sz="1200" dirty="0" smtClean="0"/>
            </a:br>
            <a:r>
              <a:rPr lang="ru-RU" sz="1200" dirty="0" smtClean="0"/>
              <a:t>венчики встречных ромашек</a:t>
            </a:r>
            <a:br>
              <a:rPr lang="ru-RU" sz="1200" dirty="0" smtClean="0"/>
            </a:br>
            <a:r>
              <a:rPr lang="ru-RU" sz="1200" dirty="0" smtClean="0"/>
              <a:t>Пускай седины обнаруживает стрижка и бритье</a:t>
            </a:r>
            <a:br>
              <a:rPr lang="ru-RU" sz="1200" dirty="0" smtClean="0"/>
            </a:br>
            <a:r>
              <a:rPr lang="ru-RU" sz="1200" dirty="0" smtClean="0"/>
              <a:t>Пусть серебро годов вызванивает уймою</a:t>
            </a:r>
            <a:br>
              <a:rPr lang="ru-RU" sz="1200" dirty="0" smtClean="0"/>
            </a:br>
            <a:r>
              <a:rPr lang="ru-RU" sz="1200" dirty="0" smtClean="0"/>
              <a:t>надеюсь верую вовеки не придет</a:t>
            </a:r>
            <a:br>
              <a:rPr lang="ru-RU" sz="1200" dirty="0" smtClean="0"/>
            </a:br>
            <a:r>
              <a:rPr lang="ru-RU" sz="1200" dirty="0" smtClean="0"/>
              <a:t>ко мне позорное благоразумие</a:t>
            </a:r>
            <a:br>
              <a:rPr lang="ru-RU" sz="1200" dirty="0" smtClean="0"/>
            </a:br>
            <a:r>
              <a:rPr lang="ru-RU" sz="1200" b="1" dirty="0" smtClean="0"/>
              <a:t>II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Уже второй</a:t>
            </a:r>
            <a:br>
              <a:rPr lang="ru-RU" sz="1200" dirty="0" smtClean="0"/>
            </a:br>
            <a:r>
              <a:rPr lang="ru-RU" sz="1200" dirty="0" smtClean="0"/>
              <a:t>должно быть ты легла</a:t>
            </a:r>
            <a:br>
              <a:rPr lang="ru-RU" sz="1200" dirty="0" smtClean="0"/>
            </a:br>
            <a:r>
              <a:rPr lang="ru-RU" sz="1200" dirty="0" smtClean="0"/>
              <a:t>А может быть</a:t>
            </a:r>
            <a:br>
              <a:rPr lang="ru-RU" sz="1200" dirty="0" smtClean="0"/>
            </a:br>
            <a:r>
              <a:rPr lang="ru-RU" sz="1200" dirty="0" smtClean="0"/>
              <a:t>и у тебя такое</a:t>
            </a:r>
            <a:br>
              <a:rPr lang="ru-RU" sz="1200" dirty="0" smtClean="0"/>
            </a:br>
            <a:r>
              <a:rPr lang="ru-RU" sz="1200" dirty="0" smtClean="0"/>
              <a:t>Я не спешу</a:t>
            </a:r>
            <a:br>
              <a:rPr lang="ru-RU" sz="1200" dirty="0" smtClean="0"/>
            </a:br>
            <a:r>
              <a:rPr lang="ru-RU" sz="1200" dirty="0" smtClean="0"/>
              <a:t>и молниями телеграмм</a:t>
            </a:r>
            <a:br>
              <a:rPr lang="ru-RU" sz="1200" dirty="0" smtClean="0"/>
            </a:br>
            <a:r>
              <a:rPr lang="ru-RU" sz="1200" dirty="0" smtClean="0"/>
              <a:t>мне незачем</a:t>
            </a:r>
            <a:br>
              <a:rPr lang="ru-RU" sz="1200" dirty="0" smtClean="0"/>
            </a:br>
            <a:r>
              <a:rPr lang="ru-RU" sz="1200" dirty="0" smtClean="0"/>
              <a:t>тебя</a:t>
            </a:r>
            <a:br>
              <a:rPr lang="ru-RU" sz="1200" dirty="0" smtClean="0"/>
            </a:br>
            <a:r>
              <a:rPr lang="ru-RU" sz="1200" dirty="0" smtClean="0"/>
              <a:t>будить и беспокоить</a:t>
            </a: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60032" y="2132856"/>
            <a:ext cx="39421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III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море уходит вспять</a:t>
            </a:r>
            <a:br>
              <a:rPr lang="ru-RU" sz="1200" dirty="0" smtClean="0"/>
            </a:br>
            <a:r>
              <a:rPr lang="ru-RU" sz="1200" dirty="0" smtClean="0"/>
              <a:t>море уходит спать</a:t>
            </a:r>
            <a:br>
              <a:rPr lang="ru-RU" sz="1200" dirty="0" smtClean="0"/>
            </a:br>
            <a:r>
              <a:rPr lang="ru-RU" sz="1200" dirty="0" smtClean="0"/>
              <a:t>Как говорят инцидент </a:t>
            </a:r>
            <a:r>
              <a:rPr lang="ru-RU" sz="1200" dirty="0" err="1" smtClean="0"/>
              <a:t>исперчен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любовная лодка разбилась о быт</a:t>
            </a:r>
            <a:br>
              <a:rPr lang="ru-RU" sz="1200" dirty="0" smtClean="0"/>
            </a:br>
            <a:r>
              <a:rPr lang="ru-RU" sz="1200" dirty="0" smtClean="0"/>
              <a:t>С тобой мы в расчете</a:t>
            </a:r>
            <a:br>
              <a:rPr lang="ru-RU" sz="1200" dirty="0" smtClean="0"/>
            </a:br>
            <a:r>
              <a:rPr lang="ru-RU" sz="1200" dirty="0" smtClean="0"/>
              <a:t>И не к чему перечень</a:t>
            </a:r>
            <a:br>
              <a:rPr lang="ru-RU" sz="1200" dirty="0" smtClean="0"/>
            </a:br>
            <a:r>
              <a:rPr lang="ru-RU" sz="1200" dirty="0" smtClean="0"/>
              <a:t>взаимных болей бед и обид.</a:t>
            </a:r>
            <a:br>
              <a:rPr lang="ru-RU" sz="1200" dirty="0" smtClean="0"/>
            </a:br>
            <a:r>
              <a:rPr lang="ru-RU" sz="1200" b="1" dirty="0" smtClean="0"/>
              <a:t>IV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Уже второй должно быть ты легла</a:t>
            </a:r>
            <a:br>
              <a:rPr lang="ru-RU" sz="1200" dirty="0" smtClean="0"/>
            </a:br>
            <a:r>
              <a:rPr lang="ru-RU" sz="1200" dirty="0" smtClean="0"/>
              <a:t>В ночи </a:t>
            </a:r>
            <a:r>
              <a:rPr lang="ru-RU" sz="1200" dirty="0" err="1" smtClean="0"/>
              <a:t>Млечпуть</a:t>
            </a:r>
            <a:r>
              <a:rPr lang="ru-RU" sz="1200" dirty="0" smtClean="0"/>
              <a:t> серебряной Окою</a:t>
            </a:r>
            <a:br>
              <a:rPr lang="ru-RU" sz="1200" dirty="0" smtClean="0"/>
            </a:br>
            <a:r>
              <a:rPr lang="ru-RU" sz="1200" dirty="0" smtClean="0"/>
              <a:t>Я не спешу и молниями телеграмм</a:t>
            </a:r>
            <a:br>
              <a:rPr lang="ru-RU" sz="1200" dirty="0" smtClean="0"/>
            </a:br>
            <a:r>
              <a:rPr lang="ru-RU" sz="1200" dirty="0" smtClean="0"/>
              <a:t>Мне незачем тебя будить и беспокоить</a:t>
            </a:r>
            <a:br>
              <a:rPr lang="ru-RU" sz="1200" dirty="0" smtClean="0"/>
            </a:br>
            <a:r>
              <a:rPr lang="ru-RU" sz="1200" dirty="0" smtClean="0"/>
              <a:t>как говорят инцидент испорчен</a:t>
            </a:r>
            <a:br>
              <a:rPr lang="ru-RU" sz="1200" dirty="0" smtClean="0"/>
            </a:br>
            <a:r>
              <a:rPr lang="ru-RU" sz="1200" dirty="0" smtClean="0"/>
              <a:t>любовная лодка разбилась о быт</a:t>
            </a:r>
            <a:br>
              <a:rPr lang="ru-RU" sz="1200" dirty="0" smtClean="0"/>
            </a:br>
            <a:r>
              <a:rPr lang="ru-RU" sz="1200" dirty="0" smtClean="0"/>
              <a:t>С тобой мы в расчете и не к чему перечень</a:t>
            </a:r>
            <a:br>
              <a:rPr lang="ru-RU" sz="1200" dirty="0" smtClean="0"/>
            </a:br>
            <a:r>
              <a:rPr lang="ru-RU" sz="1200" dirty="0" smtClean="0"/>
              <a:t>взаимных болей бед и обид</a:t>
            </a:r>
            <a:br>
              <a:rPr lang="ru-RU" sz="1200" dirty="0" smtClean="0"/>
            </a:br>
            <a:r>
              <a:rPr lang="ru-RU" sz="1200" dirty="0" smtClean="0"/>
              <a:t>Ты посмотри какая в мире тишь</a:t>
            </a:r>
            <a:br>
              <a:rPr lang="ru-RU" sz="1200" dirty="0" smtClean="0"/>
            </a:br>
            <a:r>
              <a:rPr lang="ru-RU" sz="1200" dirty="0" smtClean="0"/>
              <a:t>Ночь обложила небо звездной данью</a:t>
            </a:r>
            <a:br>
              <a:rPr lang="ru-RU" sz="1200" dirty="0" smtClean="0"/>
            </a:br>
            <a:r>
              <a:rPr lang="ru-RU" sz="1200" dirty="0" smtClean="0"/>
              <a:t>в такие вот часы встаешь и говоришь</a:t>
            </a:r>
            <a:br>
              <a:rPr lang="ru-RU" sz="1200" dirty="0" smtClean="0"/>
            </a:br>
            <a:r>
              <a:rPr lang="ru-RU" sz="1200" dirty="0" smtClean="0"/>
              <a:t>векам истории и мирозданью</a:t>
            </a:r>
          </a:p>
          <a:p>
            <a:endParaRPr lang="ru-RU" sz="1200" dirty="0" smtClean="0"/>
          </a:p>
          <a:p>
            <a:r>
              <a:rPr lang="ru-RU" sz="1600" dirty="0" smtClean="0"/>
              <a:t>В.Маяковский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5696" y="2276872"/>
            <a:ext cx="5334000" cy="385762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Поэзия советского периода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«Подранки»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88840"/>
            <a:ext cx="3754760" cy="4869160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По несчастью или к счастью,</a:t>
            </a:r>
          </a:p>
          <a:p>
            <a:pPr>
              <a:buNone/>
            </a:pPr>
            <a:r>
              <a:rPr lang="ru-RU" sz="1800" dirty="0" smtClean="0"/>
              <a:t> Истина проста: </a:t>
            </a:r>
          </a:p>
          <a:p>
            <a:pPr>
              <a:buNone/>
            </a:pPr>
            <a:r>
              <a:rPr lang="ru-RU" sz="1800" dirty="0" smtClean="0"/>
              <a:t>Никогда не возвращайся</a:t>
            </a:r>
          </a:p>
          <a:p>
            <a:pPr>
              <a:buNone/>
            </a:pPr>
            <a:r>
              <a:rPr lang="ru-RU" sz="1800" dirty="0" smtClean="0"/>
              <a:t> В прежние места.</a:t>
            </a:r>
          </a:p>
          <a:p>
            <a:pPr>
              <a:buNone/>
            </a:pPr>
            <a:r>
              <a:rPr lang="ru-RU" sz="1800" dirty="0" smtClean="0"/>
              <a:t>Даже если пепелище </a:t>
            </a:r>
          </a:p>
          <a:p>
            <a:pPr>
              <a:buNone/>
            </a:pPr>
            <a:r>
              <a:rPr lang="ru-RU" sz="1800" dirty="0" smtClean="0"/>
              <a:t>Выглядит вполне, </a:t>
            </a:r>
          </a:p>
          <a:p>
            <a:pPr>
              <a:buNone/>
            </a:pPr>
            <a:r>
              <a:rPr lang="ru-RU" sz="1800" dirty="0" smtClean="0"/>
              <a:t>Не найти того, что ищем, </a:t>
            </a:r>
          </a:p>
          <a:p>
            <a:pPr>
              <a:buNone/>
            </a:pPr>
            <a:r>
              <a:rPr lang="ru-RU" sz="1800" dirty="0" smtClean="0"/>
              <a:t>Ни тебе, ни мне.</a:t>
            </a:r>
          </a:p>
          <a:p>
            <a:pPr>
              <a:buNone/>
            </a:pPr>
            <a:r>
              <a:rPr lang="ru-RU" sz="1800" dirty="0" smtClean="0"/>
              <a:t>Путешествие в обратно</a:t>
            </a:r>
          </a:p>
          <a:p>
            <a:pPr>
              <a:buNone/>
            </a:pPr>
            <a:r>
              <a:rPr lang="ru-RU" sz="1800" dirty="0" smtClean="0"/>
              <a:t> Я бы запретил, </a:t>
            </a:r>
          </a:p>
          <a:p>
            <a:pPr>
              <a:buNone/>
            </a:pPr>
            <a:r>
              <a:rPr lang="ru-RU" sz="1800" dirty="0" smtClean="0"/>
              <a:t>Я прошу тебя, как брата, </a:t>
            </a:r>
          </a:p>
          <a:p>
            <a:pPr>
              <a:buNone/>
            </a:pPr>
            <a:r>
              <a:rPr lang="ru-RU" sz="1800" dirty="0" smtClean="0"/>
              <a:t>Душу не мути.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99992" y="2204864"/>
            <a:ext cx="46440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А не то рвану по следу -</a:t>
            </a:r>
          </a:p>
          <a:p>
            <a:pPr>
              <a:buNone/>
            </a:pPr>
            <a:r>
              <a:rPr lang="ru-RU" dirty="0" smtClean="0"/>
              <a:t> Кто меня вернёт? – </a:t>
            </a:r>
          </a:p>
          <a:p>
            <a:pPr>
              <a:buNone/>
            </a:pPr>
            <a:r>
              <a:rPr lang="ru-RU" dirty="0" smtClean="0"/>
              <a:t>И на валенках уеду </a:t>
            </a:r>
          </a:p>
          <a:p>
            <a:pPr>
              <a:buNone/>
            </a:pPr>
            <a:r>
              <a:rPr lang="ru-RU" dirty="0" smtClean="0"/>
              <a:t>В сорок пятый год.</a:t>
            </a:r>
          </a:p>
          <a:p>
            <a:pPr>
              <a:buNone/>
            </a:pPr>
            <a:r>
              <a:rPr lang="ru-RU" dirty="0" smtClean="0"/>
              <a:t>В сорок пятом угадаю, </a:t>
            </a:r>
          </a:p>
          <a:p>
            <a:pPr>
              <a:buNone/>
            </a:pPr>
            <a:r>
              <a:rPr lang="ru-RU" dirty="0" smtClean="0"/>
              <a:t>Там, где - боже мой! – </a:t>
            </a:r>
          </a:p>
          <a:p>
            <a:pPr>
              <a:buNone/>
            </a:pPr>
            <a:r>
              <a:rPr lang="ru-RU" dirty="0" smtClean="0"/>
              <a:t>Будет мама молодая </a:t>
            </a:r>
          </a:p>
          <a:p>
            <a:pPr>
              <a:buNone/>
            </a:pPr>
            <a:r>
              <a:rPr lang="ru-RU" dirty="0" smtClean="0"/>
              <a:t>И отец живой.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Геннадий Шпаликов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864" y="2348880"/>
            <a:ext cx="5547026" cy="368694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Оттепель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916832"/>
            <a:ext cx="4211960" cy="4941168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В тот месяц май, в тот месяц мой</a:t>
            </a:r>
          </a:p>
          <a:p>
            <a:pPr>
              <a:buNone/>
            </a:pPr>
            <a:r>
              <a:rPr lang="ru-RU" sz="1800" dirty="0" smtClean="0"/>
              <a:t> во мне была такая лёгкость</a:t>
            </a:r>
          </a:p>
          <a:p>
            <a:pPr>
              <a:buNone/>
            </a:pPr>
            <a:r>
              <a:rPr lang="ru-RU" sz="1800" dirty="0" smtClean="0"/>
              <a:t> и, расстилаясь над землей, </a:t>
            </a:r>
          </a:p>
          <a:p>
            <a:pPr>
              <a:buNone/>
            </a:pPr>
            <a:r>
              <a:rPr lang="ru-RU" sz="1800" dirty="0" smtClean="0"/>
              <a:t>влекла меня погоды лётность.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Я так щедра была, щедра </a:t>
            </a:r>
          </a:p>
          <a:p>
            <a:pPr>
              <a:buNone/>
            </a:pPr>
            <a:r>
              <a:rPr lang="ru-RU" sz="1800" dirty="0" smtClean="0"/>
              <a:t>в счастливом предвкушенье пенья, </a:t>
            </a:r>
          </a:p>
          <a:p>
            <a:pPr>
              <a:buNone/>
            </a:pPr>
            <a:r>
              <a:rPr lang="ru-RU" sz="1800" dirty="0" smtClean="0"/>
              <a:t>и с легкомыслием щегла </a:t>
            </a:r>
          </a:p>
          <a:p>
            <a:pPr>
              <a:buNone/>
            </a:pPr>
            <a:r>
              <a:rPr lang="ru-RU" sz="1800" dirty="0" smtClean="0"/>
              <a:t>я окунала в воздух перья.</a:t>
            </a:r>
          </a:p>
          <a:p>
            <a:pPr>
              <a:buNone/>
            </a:pPr>
            <a:r>
              <a:rPr lang="ru-RU" sz="1800" dirty="0" smtClean="0"/>
              <a:t> </a:t>
            </a:r>
          </a:p>
          <a:p>
            <a:pPr>
              <a:buNone/>
            </a:pPr>
            <a:r>
              <a:rPr lang="ru-RU" sz="1800" dirty="0" smtClean="0"/>
              <a:t>Но, слава Богу, стал мой взор </a:t>
            </a:r>
          </a:p>
          <a:p>
            <a:pPr>
              <a:buNone/>
            </a:pPr>
            <a:r>
              <a:rPr lang="ru-RU" sz="1800" dirty="0" smtClean="0"/>
              <a:t>и проницательней, и строже,</a:t>
            </a:r>
          </a:p>
          <a:p>
            <a:pPr>
              <a:buNone/>
            </a:pPr>
            <a:r>
              <a:rPr lang="ru-RU" sz="1800" dirty="0" smtClean="0"/>
              <a:t> и каждый вздох и каждый взлет </a:t>
            </a:r>
          </a:p>
          <a:p>
            <a:pPr>
              <a:buNone/>
            </a:pPr>
            <a:r>
              <a:rPr lang="ru-RU" sz="1800" dirty="0" smtClean="0"/>
              <a:t>обходится мне всё дороже. </a:t>
            </a:r>
          </a:p>
          <a:p>
            <a:pPr>
              <a:buNone/>
            </a:pP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2060848"/>
            <a:ext cx="457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И я причастна к тайнам дня. </a:t>
            </a:r>
          </a:p>
          <a:p>
            <a:pPr>
              <a:buNone/>
            </a:pPr>
            <a:r>
              <a:rPr lang="ru-RU" dirty="0" smtClean="0"/>
              <a:t>Открыты мне его явленья. </a:t>
            </a:r>
          </a:p>
          <a:p>
            <a:pPr>
              <a:buNone/>
            </a:pPr>
            <a:r>
              <a:rPr lang="ru-RU" dirty="0" smtClean="0"/>
              <a:t>Вокруг оглядываюсь я с усмешкой старого еврея.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Я вижу, как грачи галдят, </a:t>
            </a:r>
          </a:p>
          <a:p>
            <a:pPr>
              <a:buNone/>
            </a:pPr>
            <a:r>
              <a:rPr lang="ru-RU" dirty="0" smtClean="0"/>
              <a:t>над черным снегом нависая, </a:t>
            </a:r>
          </a:p>
          <a:p>
            <a:pPr>
              <a:buNone/>
            </a:pPr>
            <a:r>
              <a:rPr lang="ru-RU" dirty="0" smtClean="0"/>
              <a:t>как </a:t>
            </a:r>
            <a:r>
              <a:rPr lang="ru-RU" dirty="0" err="1" smtClean="0"/>
              <a:t>скушно</a:t>
            </a:r>
            <a:r>
              <a:rPr lang="ru-RU" dirty="0" smtClean="0"/>
              <a:t> женщины глядят, </a:t>
            </a:r>
          </a:p>
          <a:p>
            <a:pPr>
              <a:buNone/>
            </a:pPr>
            <a:r>
              <a:rPr lang="ru-RU" dirty="0" smtClean="0"/>
              <a:t>склонившиеся над вязаньем.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И где-то, в дудочку дудя, </a:t>
            </a:r>
          </a:p>
          <a:p>
            <a:pPr>
              <a:buNone/>
            </a:pPr>
            <a:r>
              <a:rPr lang="ru-RU" dirty="0" smtClean="0"/>
              <a:t>не соблюдая клумб и грядок, </a:t>
            </a:r>
          </a:p>
          <a:p>
            <a:pPr>
              <a:buNone/>
            </a:pPr>
            <a:r>
              <a:rPr lang="ru-RU" dirty="0" smtClean="0"/>
              <a:t>чужое бегает дитя </a:t>
            </a:r>
          </a:p>
          <a:p>
            <a:pPr>
              <a:buNone/>
            </a:pPr>
            <a:r>
              <a:rPr lang="ru-RU" dirty="0" smtClean="0"/>
              <a:t>и нарушает их порядок.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Белла Ахмадулина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1922" y="2602908"/>
            <a:ext cx="5980156" cy="336383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Сталкер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88840"/>
            <a:ext cx="3610744" cy="5257800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     Вот и лето прошло,</a:t>
            </a:r>
            <a:br>
              <a:rPr lang="ru-RU" sz="1800" dirty="0" smtClean="0"/>
            </a:br>
            <a:r>
              <a:rPr lang="ru-RU" sz="1800" dirty="0" smtClean="0"/>
              <a:t>Словно и не бывало.</a:t>
            </a:r>
            <a:br>
              <a:rPr lang="ru-RU" sz="1800" dirty="0" smtClean="0"/>
            </a:br>
            <a:r>
              <a:rPr lang="ru-RU" sz="1800" dirty="0" smtClean="0"/>
              <a:t>На пригреве тепло.</a:t>
            </a:r>
            <a:br>
              <a:rPr lang="ru-RU" sz="1800" dirty="0" smtClean="0"/>
            </a:br>
            <a:r>
              <a:rPr lang="ru-RU" sz="1800" dirty="0" smtClean="0"/>
              <a:t>Только этого мало.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Всё, что сбыться могло,</a:t>
            </a:r>
            <a:br>
              <a:rPr lang="ru-RU" sz="1800" dirty="0" smtClean="0"/>
            </a:br>
            <a:r>
              <a:rPr lang="ru-RU" sz="1800" dirty="0" smtClean="0"/>
              <a:t>Мне, как лист пятипалый,</a:t>
            </a:r>
            <a:br>
              <a:rPr lang="ru-RU" sz="1800" dirty="0" smtClean="0"/>
            </a:br>
            <a:r>
              <a:rPr lang="ru-RU" sz="1800" dirty="0" smtClean="0"/>
              <a:t>Прямо в руки легло.</a:t>
            </a:r>
            <a:br>
              <a:rPr lang="ru-RU" sz="1800" dirty="0" smtClean="0"/>
            </a:br>
            <a:r>
              <a:rPr lang="ru-RU" sz="1800" dirty="0" smtClean="0"/>
              <a:t>Только этого мало.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Понапрасну ни зло,</a:t>
            </a:r>
            <a:br>
              <a:rPr lang="ru-RU" sz="1800" dirty="0" smtClean="0"/>
            </a:br>
            <a:r>
              <a:rPr lang="ru-RU" sz="1800" dirty="0" smtClean="0"/>
              <a:t>Ни добро не пропало,</a:t>
            </a:r>
            <a:br>
              <a:rPr lang="ru-RU" sz="1800" dirty="0" smtClean="0"/>
            </a:br>
            <a:r>
              <a:rPr lang="ru-RU" sz="1800" dirty="0" smtClean="0"/>
              <a:t>Всё горело светло.</a:t>
            </a:r>
            <a:br>
              <a:rPr lang="ru-RU" sz="1800" dirty="0" smtClean="0"/>
            </a:br>
            <a:r>
              <a:rPr lang="ru-RU" sz="1800" dirty="0" smtClean="0"/>
              <a:t>Только этого мало.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148064" y="2276872"/>
            <a:ext cx="39959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Жизнь брала под крыло,</a:t>
            </a:r>
            <a:br>
              <a:rPr lang="ru-RU" dirty="0" smtClean="0"/>
            </a:br>
            <a:r>
              <a:rPr lang="ru-RU" dirty="0" smtClean="0"/>
              <a:t>Берегла и спасала.</a:t>
            </a:r>
            <a:br>
              <a:rPr lang="ru-RU" dirty="0" smtClean="0"/>
            </a:br>
            <a:r>
              <a:rPr lang="ru-RU" dirty="0" smtClean="0"/>
              <a:t>Мне и вправду везло.</a:t>
            </a:r>
            <a:br>
              <a:rPr lang="ru-RU" dirty="0" smtClean="0"/>
            </a:br>
            <a:r>
              <a:rPr lang="ru-RU" dirty="0" smtClean="0"/>
              <a:t>Только этого мало.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Листьев не обожгло,</a:t>
            </a:r>
            <a:br>
              <a:rPr lang="ru-RU" dirty="0" smtClean="0"/>
            </a:br>
            <a:r>
              <a:rPr lang="ru-RU" dirty="0" smtClean="0"/>
              <a:t>Веток не обломало...</a:t>
            </a:r>
            <a:br>
              <a:rPr lang="ru-RU" dirty="0" smtClean="0"/>
            </a:br>
            <a:r>
              <a:rPr lang="ru-RU" dirty="0" smtClean="0"/>
              <a:t>День промыт, как стекло.</a:t>
            </a:r>
            <a:br>
              <a:rPr lang="ru-RU" dirty="0" smtClean="0"/>
            </a:br>
            <a:r>
              <a:rPr lang="ru-RU" dirty="0" smtClean="0"/>
              <a:t>Только этого мало.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Арсений Тарковский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9712" y="2924944"/>
            <a:ext cx="4980384" cy="280146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 «Зеркало»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5496" y="1977480"/>
            <a:ext cx="3312368" cy="4880520"/>
          </a:xfrm>
        </p:spPr>
        <p:txBody>
          <a:bodyPr/>
          <a:lstStyle/>
          <a:p>
            <a:pPr marL="0" indent="0">
              <a:buNone/>
            </a:pPr>
            <a:r>
              <a:rPr lang="ru-RU" sz="1200" dirty="0"/>
              <a:t>Свиданий наших каждое мгновенье </a:t>
            </a:r>
            <a:br>
              <a:rPr lang="ru-RU" sz="1200" dirty="0"/>
            </a:br>
            <a:r>
              <a:rPr lang="ru-RU" sz="1200" dirty="0"/>
              <a:t>Мы праздновали, как </a:t>
            </a:r>
            <a:r>
              <a:rPr lang="ru-RU" sz="1200" dirty="0" smtClean="0"/>
              <a:t>богоявление, 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Одни на целом свете. Ты была </a:t>
            </a:r>
            <a:br>
              <a:rPr lang="ru-RU" sz="1200" dirty="0"/>
            </a:br>
            <a:r>
              <a:rPr lang="ru-RU" sz="1200" dirty="0"/>
              <a:t>Смелей и легче птичьего крыла, </a:t>
            </a:r>
            <a:br>
              <a:rPr lang="ru-RU" sz="1200" dirty="0"/>
            </a:br>
            <a:r>
              <a:rPr lang="ru-RU" sz="1200" dirty="0"/>
              <a:t>По лестнице, как головокруженье, </a:t>
            </a:r>
            <a:br>
              <a:rPr lang="ru-RU" sz="1200" dirty="0"/>
            </a:br>
            <a:r>
              <a:rPr lang="ru-RU" sz="1200" dirty="0"/>
              <a:t>Через ступень сбегала и вела </a:t>
            </a:r>
            <a:br>
              <a:rPr lang="ru-RU" sz="1200" dirty="0"/>
            </a:br>
            <a:r>
              <a:rPr lang="ru-RU" sz="1200" dirty="0"/>
              <a:t>Сквозь влажную сирень в свои владенья </a:t>
            </a:r>
            <a:br>
              <a:rPr lang="ru-RU" sz="1200" dirty="0"/>
            </a:br>
            <a:r>
              <a:rPr lang="ru-RU" sz="1200" dirty="0"/>
              <a:t>С той стороны зеркального стекла. </a:t>
            </a:r>
            <a:br>
              <a:rPr lang="ru-RU" sz="1200" dirty="0"/>
            </a:b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Когда настала ночь, была мне милость </a:t>
            </a:r>
            <a:br>
              <a:rPr lang="ru-RU" sz="1200" dirty="0"/>
            </a:br>
            <a:r>
              <a:rPr lang="ru-RU" sz="1200" dirty="0"/>
              <a:t>Дарована, алтарные врата </a:t>
            </a:r>
            <a:br>
              <a:rPr lang="ru-RU" sz="1200" dirty="0"/>
            </a:br>
            <a:r>
              <a:rPr lang="ru-RU" sz="1200" dirty="0"/>
              <a:t>Отворены, и в темноте светилась </a:t>
            </a:r>
            <a:br>
              <a:rPr lang="ru-RU" sz="1200" dirty="0"/>
            </a:br>
            <a:r>
              <a:rPr lang="ru-RU" sz="1200" dirty="0"/>
              <a:t>И медленно клонилась нагота, </a:t>
            </a:r>
            <a:br>
              <a:rPr lang="ru-RU" sz="1200" dirty="0"/>
            </a:br>
            <a:r>
              <a:rPr lang="ru-RU" sz="1200" dirty="0"/>
              <a:t>И, просыпаясь: "Будь благословенна!" — </a:t>
            </a:r>
            <a:br>
              <a:rPr lang="ru-RU" sz="1200" dirty="0"/>
            </a:br>
            <a:r>
              <a:rPr lang="ru-RU" sz="1200" dirty="0"/>
              <a:t>Я говорил и знал, что дерзновенно </a:t>
            </a:r>
            <a:br>
              <a:rPr lang="ru-RU" sz="1200" dirty="0"/>
            </a:br>
            <a:r>
              <a:rPr lang="ru-RU" sz="1200" dirty="0"/>
              <a:t>Мое благословенье: ты спала, </a:t>
            </a:r>
            <a:br>
              <a:rPr lang="ru-RU" sz="1200" dirty="0"/>
            </a:br>
            <a:r>
              <a:rPr lang="ru-RU" sz="1200" dirty="0"/>
              <a:t>И тронуть веки синевой вселенной </a:t>
            </a:r>
            <a:br>
              <a:rPr lang="ru-RU" sz="1200" dirty="0"/>
            </a:br>
            <a:r>
              <a:rPr lang="ru-RU" sz="1200" dirty="0"/>
              <a:t>К тебе сирень тянулась со стола, </a:t>
            </a:r>
            <a:br>
              <a:rPr lang="ru-RU" sz="1200" dirty="0"/>
            </a:br>
            <a:r>
              <a:rPr lang="ru-RU" sz="1200" dirty="0"/>
              <a:t>И </a:t>
            </a:r>
            <a:r>
              <a:rPr lang="ru-RU" sz="1200" dirty="0" err="1"/>
              <a:t>синевою</a:t>
            </a:r>
            <a:r>
              <a:rPr lang="ru-RU" sz="1200" dirty="0"/>
              <a:t> тронутые веки </a:t>
            </a:r>
            <a:br>
              <a:rPr lang="ru-RU" sz="1200" dirty="0"/>
            </a:br>
            <a:r>
              <a:rPr lang="ru-RU" sz="1200" dirty="0"/>
              <a:t>Спокойны были, и рука тепла. </a:t>
            </a:r>
            <a:endParaRPr lang="ru-RU" sz="1200" dirty="0" smtClean="0"/>
          </a:p>
          <a:p>
            <a:pPr marL="0" indent="0">
              <a:buNone/>
            </a:pPr>
            <a:endParaRPr lang="ru-RU" sz="1200" dirty="0"/>
          </a:p>
          <a:p>
            <a:pPr marL="0" indent="0" algn="r">
              <a:buNone/>
            </a:pPr>
            <a:endParaRPr lang="ru-RU" sz="1200" dirty="0" smtClean="0"/>
          </a:p>
          <a:p>
            <a:pPr marL="0" indent="0" algn="r">
              <a:buNone/>
            </a:pPr>
            <a:endParaRPr lang="ru-RU" sz="1200" dirty="0" smtClean="0"/>
          </a:p>
          <a:p>
            <a:pPr marL="0" indent="0" algn="r">
              <a:buNone/>
            </a:pP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/>
            </a:r>
            <a:br>
              <a:rPr lang="ru-RU" sz="12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1988840"/>
            <a:ext cx="504056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А в хрустале пульсировали реки, </a:t>
            </a:r>
            <a:br>
              <a:rPr lang="ru-RU" sz="1100" dirty="0"/>
            </a:br>
            <a:r>
              <a:rPr lang="ru-RU" sz="1100" dirty="0"/>
              <a:t>Дымились горы, брезжили моря, </a:t>
            </a:r>
            <a:br>
              <a:rPr lang="ru-RU" sz="1100" dirty="0"/>
            </a:br>
            <a:r>
              <a:rPr lang="ru-RU" sz="1100" dirty="0"/>
              <a:t>И ты держала сферу на ладони </a:t>
            </a:r>
            <a:br>
              <a:rPr lang="ru-RU" sz="1100" dirty="0"/>
            </a:br>
            <a:r>
              <a:rPr lang="ru-RU" sz="1100" dirty="0"/>
              <a:t>Хрустальную, и ты спала на троне, </a:t>
            </a:r>
            <a:br>
              <a:rPr lang="ru-RU" sz="1100" dirty="0"/>
            </a:br>
            <a:r>
              <a:rPr lang="ru-RU" sz="1100" dirty="0"/>
              <a:t>И — Боже правый! — ты была моя. </a:t>
            </a:r>
            <a:br>
              <a:rPr lang="ru-RU" sz="1100" dirty="0"/>
            </a:br>
            <a:r>
              <a:rPr lang="ru-RU" sz="1100" dirty="0"/>
              <a:t>Ты пробудилась и преобразила </a:t>
            </a:r>
            <a:br>
              <a:rPr lang="ru-RU" sz="1100" dirty="0"/>
            </a:br>
            <a:r>
              <a:rPr lang="ru-RU" sz="1100" dirty="0"/>
              <a:t>Вседневный человеческий словарь, </a:t>
            </a:r>
            <a:br>
              <a:rPr lang="ru-RU" sz="1100" dirty="0"/>
            </a:br>
            <a:r>
              <a:rPr lang="ru-RU" sz="1100" dirty="0"/>
              <a:t>И речь по горло полнозвучной силой </a:t>
            </a:r>
            <a:br>
              <a:rPr lang="ru-RU" sz="1100" dirty="0"/>
            </a:br>
            <a:r>
              <a:rPr lang="ru-RU" sz="1100" dirty="0"/>
              <a:t>Наполнилась, и слово ты раскрыло </a:t>
            </a:r>
            <a:br>
              <a:rPr lang="ru-RU" sz="1100" dirty="0"/>
            </a:br>
            <a:r>
              <a:rPr lang="ru-RU" sz="1100" dirty="0"/>
              <a:t>Свой новый смысл и означало: царь. </a:t>
            </a:r>
            <a:br>
              <a:rPr lang="ru-RU" sz="1100" dirty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/>
              <a:t>На свете все преобразилось, даже </a:t>
            </a:r>
            <a:br>
              <a:rPr lang="ru-RU" sz="1100" dirty="0"/>
            </a:br>
            <a:r>
              <a:rPr lang="ru-RU" sz="1100" dirty="0"/>
              <a:t>Простые вещи — таз кувшин, - когда </a:t>
            </a:r>
            <a:br>
              <a:rPr lang="ru-RU" sz="1100" dirty="0"/>
            </a:br>
            <a:r>
              <a:rPr lang="ru-RU" sz="1100" dirty="0"/>
              <a:t>Стояла между нами, как на страже, </a:t>
            </a:r>
            <a:br>
              <a:rPr lang="ru-RU" sz="1100" dirty="0"/>
            </a:br>
            <a:r>
              <a:rPr lang="ru-RU" sz="1100" dirty="0"/>
              <a:t>Слоистая и твердая вода. </a:t>
            </a:r>
            <a:br>
              <a:rPr lang="ru-RU" sz="1100" dirty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/>
              <a:t>Нас повело неведомо куда. </a:t>
            </a:r>
            <a:br>
              <a:rPr lang="ru-RU" sz="1100" dirty="0"/>
            </a:br>
            <a:r>
              <a:rPr lang="ru-RU" sz="1100" dirty="0"/>
              <a:t>Пред нами расступались, как миражи, </a:t>
            </a:r>
            <a:br>
              <a:rPr lang="ru-RU" sz="1100" dirty="0"/>
            </a:br>
            <a:r>
              <a:rPr lang="ru-RU" sz="1100" dirty="0"/>
              <a:t>Построенные чудом города, </a:t>
            </a:r>
            <a:br>
              <a:rPr lang="ru-RU" sz="1100" dirty="0"/>
            </a:br>
            <a:r>
              <a:rPr lang="ru-RU" sz="1100" dirty="0"/>
              <a:t>Сама ложилась мята нам под ноги, </a:t>
            </a:r>
            <a:br>
              <a:rPr lang="ru-RU" sz="1100" dirty="0"/>
            </a:br>
            <a:r>
              <a:rPr lang="ru-RU" sz="1100" dirty="0"/>
              <a:t>И птицам с нами было по дороге, </a:t>
            </a:r>
            <a:br>
              <a:rPr lang="ru-RU" sz="1100" dirty="0"/>
            </a:br>
            <a:r>
              <a:rPr lang="ru-RU" sz="1100" dirty="0"/>
              <a:t>И рыбы подымались по реке, </a:t>
            </a:r>
            <a:br>
              <a:rPr lang="ru-RU" sz="1100" dirty="0"/>
            </a:br>
            <a:r>
              <a:rPr lang="ru-RU" sz="1100" dirty="0"/>
              <a:t>И небо развернулось пред глазами... </a:t>
            </a:r>
            <a:br>
              <a:rPr lang="ru-RU" sz="1100" dirty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/>
              <a:t>Когда судьба по следу шла за нами, </a:t>
            </a:r>
            <a:br>
              <a:rPr lang="ru-RU" sz="1100" dirty="0"/>
            </a:br>
            <a:r>
              <a:rPr lang="ru-RU" sz="1100" dirty="0"/>
              <a:t>Как сумасшедший с бритвою в руке</a:t>
            </a:r>
            <a:r>
              <a:rPr lang="ru-RU" sz="1100" dirty="0" smtClean="0"/>
              <a:t>.              Арсений Тарковский </a:t>
            </a:r>
            <a:endParaRPr lang="ru-RU" sz="11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060848"/>
            <a:ext cx="2676525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496944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«Слова и звуки!»</a:t>
            </a:r>
          </a:p>
          <a:p>
            <a:pPr marL="0" indent="0">
              <a:buNone/>
            </a:pPr>
            <a:r>
              <a:rPr lang="ru-RU" dirty="0" smtClean="0"/>
              <a:t>Какая власть сравнится с властью их?</a:t>
            </a:r>
          </a:p>
          <a:p>
            <a:pPr marL="0" indent="0">
              <a:buNone/>
            </a:pPr>
            <a:r>
              <a:rPr lang="ru-RU" dirty="0" smtClean="0"/>
              <a:t>Друг с другом мы через слова и звуки </a:t>
            </a:r>
          </a:p>
          <a:p>
            <a:pPr marL="0" indent="0">
              <a:buNone/>
            </a:pPr>
            <a:r>
              <a:rPr lang="ru-RU" dirty="0" smtClean="0"/>
              <a:t>Сближаемся…Блаженство, радость, муки,</a:t>
            </a:r>
          </a:p>
          <a:p>
            <a:pPr marL="0" indent="0">
              <a:buNone/>
            </a:pPr>
            <a:r>
              <a:rPr lang="ru-RU" dirty="0" smtClean="0"/>
              <a:t>Любовь, вражду- всё облекаем в них-</a:t>
            </a:r>
          </a:p>
          <a:p>
            <a:pPr marL="0" indent="0">
              <a:buNone/>
            </a:pPr>
            <a:r>
              <a:rPr lang="ru-RU" dirty="0" smtClean="0"/>
              <a:t>В словах и звуках вечный ключ сердец!</a:t>
            </a:r>
          </a:p>
          <a:p>
            <a:pPr marL="0" indent="0" algn="r">
              <a:buNone/>
            </a:pPr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Е.П.Ростопчина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7579239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445624" cy="4525963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  Обязательно посмотрите дома полные версии кинокартин, стихи из которых прозвучали в данной презентации. </a:t>
            </a:r>
          </a:p>
          <a:p>
            <a:pPr marL="0" indent="0">
              <a:buNone/>
            </a:pPr>
            <a:r>
              <a:rPr lang="ru-RU" sz="2800" dirty="0"/>
              <a:t> </a:t>
            </a:r>
            <a:r>
              <a:rPr lang="ru-RU" sz="2800" dirty="0" smtClean="0"/>
              <a:t> </a:t>
            </a:r>
          </a:p>
          <a:p>
            <a:pPr marL="0" indent="0">
              <a:buNone/>
            </a:pPr>
            <a:r>
              <a:rPr lang="ru-RU" sz="2800" dirty="0"/>
              <a:t> </a:t>
            </a:r>
            <a:r>
              <a:rPr lang="ru-RU" sz="2800" dirty="0" smtClean="0"/>
              <a:t>  Ждем ваших отзывов о просмотренных фильмах, оформленных на листах А4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Приятного </a:t>
            </a:r>
            <a:r>
              <a:rPr lang="ru-RU" sz="2800" dirty="0"/>
              <a:t>просмотра! </a:t>
            </a:r>
          </a:p>
        </p:txBody>
      </p:sp>
    </p:spTree>
    <p:extLst>
      <p:ext uri="{BB962C8B-B14F-4D97-AF65-F5344CB8AC3E}">
        <p14:creationId xmlns:p14="http://schemas.microsoft.com/office/powerpoint/2010/main" xmlns="" val="15235594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Информационные источники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060848"/>
            <a:ext cx="8003232" cy="3273227"/>
          </a:xfrm>
          <a:noFill/>
          <a:ln>
            <a:noFill/>
          </a:ln>
        </p:spPr>
        <p:txBody>
          <a:bodyPr/>
          <a:lstStyle/>
          <a:p>
            <a:r>
              <a:rPr lang="en-US" dirty="0" smtClean="0">
                <a:hlinkClick r:id="rId2"/>
              </a:rPr>
              <a:t>http://weburg.net/news/49441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www.stihi-rus.ru</a:t>
            </a:r>
            <a:endParaRPr lang="ru-RU" dirty="0" smtClean="0"/>
          </a:p>
          <a:p>
            <a:r>
              <a:rPr lang="en-US" u="sng" dirty="0" smtClean="0">
                <a:hlinkClick r:id="rId4"/>
              </a:rPr>
              <a:t>http://</a:t>
            </a:r>
            <a:r>
              <a:rPr lang="en-US" u="sng" dirty="0" smtClean="0">
                <a:hlinkClick r:id="rId4"/>
              </a:rPr>
              <a:t>pesnifilm.ru</a:t>
            </a:r>
            <a:endParaRPr lang="ru-RU" u="sng" dirty="0" smtClean="0"/>
          </a:p>
          <a:p>
            <a:r>
              <a:rPr lang="en-US" u="sng" dirty="0" smtClean="0">
                <a:hlinkClick r:id="rId5"/>
              </a:rPr>
              <a:t>http://www.woman.ru/relations/medley4/article/96231/?</a:t>
            </a:r>
            <a:r>
              <a:rPr lang="en-US" u="sng" dirty="0" smtClean="0">
                <a:hlinkClick r:id="rId5"/>
              </a:rPr>
              <a:t>startLeaflet=4#6</a:t>
            </a:r>
            <a:endParaRPr lang="ru-RU" u="sng" dirty="0" smtClean="0"/>
          </a:p>
          <a:p>
            <a:endParaRPr lang="ru-RU" u="sng" dirty="0" smtClean="0"/>
          </a:p>
          <a:p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Maski-radosti-i-pechali-na-serom-fone</Template>
  <TotalTime>499</TotalTime>
  <Words>961</Words>
  <Application>Microsoft Office PowerPoint</Application>
  <PresentationFormat>Экран (4:3)</PresentationFormat>
  <Paragraphs>287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Diseño predeterminado</vt:lpstr>
      <vt:lpstr>«Русская поэзия в российском кинематографе»</vt:lpstr>
      <vt:lpstr>Содержание</vt:lpstr>
      <vt:lpstr>10 фактов о кинематографе</vt:lpstr>
      <vt:lpstr>Жанры кинематографа</vt:lpstr>
      <vt:lpstr>Слайд 5</vt:lpstr>
      <vt:lpstr>Поэзия XIX века  к/ф "О бедном гусаре замолвите слово... "</vt:lpstr>
      <vt:lpstr>к/ф «Простые вещи»</vt:lpstr>
      <vt:lpstr>к/ф «По семейным обстоятельствам»</vt:lpstr>
      <vt:lpstr>Поэты Серебряного века к/ф «А зори здесь тихие»</vt:lpstr>
      <vt:lpstr>к/ф «Любовь-морковь»</vt:lpstr>
      <vt:lpstr>к/ф «Завтра была война»</vt:lpstr>
      <vt:lpstr>к/ф «Служебный роман»</vt:lpstr>
      <vt:lpstr>к/ф «Ирония судьбы»</vt:lpstr>
      <vt:lpstr>к/ф «Дела сердечные»</vt:lpstr>
      <vt:lpstr>к/ф "Жестокий романс"</vt:lpstr>
      <vt:lpstr>к/ф «Долгое прощание»</vt:lpstr>
      <vt:lpstr>к/ф «Ирония судьбы»</vt:lpstr>
      <vt:lpstr>к/ф «Мне 20 лет»</vt:lpstr>
      <vt:lpstr>Поэзия советского периода к/ф «Подранки»</vt:lpstr>
      <vt:lpstr>к/ф «Оттепель»</vt:lpstr>
      <vt:lpstr>к/ф «Сталкер»</vt:lpstr>
      <vt:lpstr>к/ф «Зеркало»</vt:lpstr>
      <vt:lpstr>Слайд 23</vt:lpstr>
      <vt:lpstr>Слайд 24</vt:lpstr>
      <vt:lpstr>Информационные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«Кино, кино...»</dc:title>
  <dc:creator>МаринаИрина</dc:creator>
  <cp:lastModifiedBy>МаринаИрина</cp:lastModifiedBy>
  <cp:revision>53</cp:revision>
  <dcterms:created xsi:type="dcterms:W3CDTF">2016-04-27T14:00:27Z</dcterms:created>
  <dcterms:modified xsi:type="dcterms:W3CDTF">2016-05-28T20:00:37Z</dcterms:modified>
</cp:coreProperties>
</file>