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3" r:id="rId5"/>
    <p:sldId id="272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94" r:id="rId20"/>
    <p:sldId id="274" r:id="rId21"/>
    <p:sldId id="289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90" r:id="rId37"/>
    <p:sldId id="291" r:id="rId38"/>
    <p:sldId id="292" r:id="rId39"/>
    <p:sldId id="293" r:id="rId40"/>
    <p:sldId id="296" r:id="rId41"/>
    <p:sldId id="297" r:id="rId42"/>
    <p:sldId id="298" r:id="rId43"/>
    <p:sldId id="299" r:id="rId44"/>
    <p:sldId id="300" r:id="rId45"/>
    <p:sldId id="301" r:id="rId46"/>
    <p:sldId id="295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123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1EC5FA7-60BB-484B-AC46-A7E7B7DBD8E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0997AD1-2AF4-4F02-8B04-4574546620C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gif"/><Relationship Id="rId5" Type="http://schemas.openxmlformats.org/officeDocument/2006/relationships/image" Target="../media/image69.gif"/><Relationship Id="rId4" Type="http://schemas.openxmlformats.org/officeDocument/2006/relationships/image" Target="../media/image68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908720"/>
            <a:ext cx="6983125" cy="269218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200" b="1" dirty="0" smtClean="0"/>
              <a:t>Тема </a:t>
            </a:r>
            <a:r>
              <a:rPr lang="ru-RU" sz="3200" b="1" dirty="0"/>
              <a:t>урока: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/>
              <a:t>ОРГАНИЗАЦИЯ РАБОТЫ ПРОВОДНИКА ПАССАЖИРСКОГО </a:t>
            </a:r>
            <a:r>
              <a:rPr lang="ru-RU" sz="3200" b="1" dirty="0" smtClean="0"/>
              <a:t>ВАГОНА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736622"/>
            <a:ext cx="6912768" cy="1996634"/>
          </a:xfrm>
        </p:spPr>
        <p:txBody>
          <a:bodyPr>
            <a:noAutofit/>
          </a:bodyPr>
          <a:lstStyle/>
          <a:p>
            <a:r>
              <a:rPr lang="ru-RU" b="1" u="sng" dirty="0">
                <a:solidFill>
                  <a:schemeClr val="tx1"/>
                </a:solidFill>
              </a:rPr>
              <a:t>Форма урока</a:t>
            </a:r>
            <a:r>
              <a:rPr lang="ru-RU" b="1" dirty="0">
                <a:solidFill>
                  <a:schemeClr val="tx1"/>
                </a:solidFill>
              </a:rPr>
              <a:t>: </a:t>
            </a:r>
            <a:r>
              <a:rPr lang="ru-RU" dirty="0">
                <a:solidFill>
                  <a:schemeClr val="tx1"/>
                </a:solidFill>
              </a:rPr>
              <a:t>повторительно – обобщающий урок с элементами деловой игры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Преподаватель: </a:t>
            </a:r>
            <a:r>
              <a:rPr lang="ru-RU" dirty="0" err="1" smtClean="0">
                <a:solidFill>
                  <a:schemeClr val="tx1"/>
                </a:solidFill>
              </a:rPr>
              <a:t>Балтаг</a:t>
            </a:r>
            <a:r>
              <a:rPr lang="ru-RU" dirty="0" smtClean="0">
                <a:solidFill>
                  <a:schemeClr val="tx1"/>
                </a:solidFill>
              </a:rPr>
              <a:t> С.А.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Март 2017 год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https://im2-tub-ru.yandex.net/i?id=c66b5b7a6fdee3e009be3ef456e29a1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41" y="4869160"/>
            <a:ext cx="2500252" cy="182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isual.rzd.ru/dbmm/images/56/12495/4144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57091"/>
            <a:ext cx="2592288" cy="172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desk.ru/_ph/148/2/40434246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73832"/>
            <a:ext cx="2160240" cy="157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34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620688"/>
            <a:ext cx="7160676" cy="1584176"/>
          </a:xfrm>
        </p:spPr>
        <p:txBody>
          <a:bodyPr>
            <a:noAutofit/>
          </a:bodyPr>
          <a:lstStyle/>
          <a:p>
            <a:pPr algn="just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повторение изученного материала и демонстрация знаний, умений и полученных навыков в процессе освоения ПМ.04 МДК 04.01. Проводник пассажирского вагона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119256"/>
            <a:ext cx="7344816" cy="397403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выявить качество и уровень овладения знаниями и умениями, полученными на предыдущих уроках по темам МДК 04.01., обобщить материал как систему знаний и умений.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воспитывать общую культуру, эстетическое восприятие окружающего; создать условия для реальной самооценки обучающихся, реализации его как личности.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развивать пространственное мышление, умение классифицировать, выявлять связи, формулировать выводы; развивать коммуникативные навыки при работе в группах, развивать познавательный интерес; развивать умение объяснять особенности деятельности проводника пассажирского вагона, анализировать действия проводника пассажирского вагона в штатных и внештатных ситуациях.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229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-60000">
            <a:off x="830955" y="903851"/>
            <a:ext cx="3603621" cy="3244895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Работа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в малых группах (командах). Всех обучающихся разделить на четыре команды, каждая  команда придумывает заранее себе название. В процессе урока командам даются задания, за каждое верно выполненное задание команды получают определенное количество баллов, в случае дополнения ответов команда может заработать дополнительный балл.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 rot="-60000">
            <a:off x="829092" y="4104596"/>
            <a:ext cx="3526598" cy="2103120"/>
          </a:xfrm>
        </p:spPr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урока подвести итоги, та команда, где больше всего баллов получает оценку «5», меньше всего баллов – оценку «3». Прибавляются баллы за дополнительные ответы.</a:t>
            </a:r>
          </a:p>
        </p:txBody>
      </p:sp>
      <p:pic>
        <p:nvPicPr>
          <p:cNvPr id="2052" name="Picture 4" descr="http://www.vladtime.ru/uploads/posts/2016-06/1466573444_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645024"/>
            <a:ext cx="3672408" cy="189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desk.ru/_ph/148/2/11841803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53" y="1412776"/>
            <a:ext cx="3189685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8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56784" cy="1362075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/>
              <a:t/>
            </a:r>
            <a:br>
              <a:rPr lang="ru-RU" b="1" u="sng" dirty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/>
              <a:t/>
            </a:r>
            <a:br>
              <a:rPr lang="ru-RU" b="1" u="sng" dirty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/>
              <a:t/>
            </a:r>
            <a:br>
              <a:rPr lang="ru-RU" b="1" u="sng" dirty="0"/>
            </a:br>
            <a:r>
              <a:rPr lang="ru-RU" b="1" u="sng" dirty="0" smtClean="0"/>
              <a:t>1 </a:t>
            </a:r>
            <a:r>
              <a:rPr lang="ru-RU" b="1" u="sng" dirty="0"/>
              <a:t>задание: ДОМАШНЕЕ </a:t>
            </a:r>
            <a:r>
              <a:rPr lang="ru-RU" b="1" u="sng" dirty="0" smtClean="0"/>
              <a:t>ЗАДАНИЕ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899592" y="1916832"/>
            <a:ext cx="7344816" cy="424847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	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заранее (время подготовки данного задания -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недели до планируемого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урока)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</a:p>
          <a:p>
            <a:pPr algn="just"/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разбиться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4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команды;</a:t>
            </a:r>
          </a:p>
          <a:p>
            <a:pPr algn="just"/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придумать название команде,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должно содержать слово (или словосочетание, или смысл) из работы проводника пассажирского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вагона;</a:t>
            </a:r>
          </a:p>
          <a:p>
            <a:pPr marL="342900" indent="-342900" algn="just">
              <a:buFontTx/>
              <a:buChar char="-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придумать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девиз в стихотворной форме (можно четверостишье), в котором название команды будет уже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заложено;</a:t>
            </a:r>
          </a:p>
          <a:p>
            <a:pPr marL="342900" indent="-342900" algn="just">
              <a:buFontTx/>
              <a:buChar char="-"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придумать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 эмблему в форме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круга,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которой будут учтены такие требования: точность, четкость, краткость и полнота мысли, эстетика оформления, внешний вид эмблемы (как смотрится), подбор цветовой палитры. </a:t>
            </a:r>
          </a:p>
          <a:p>
            <a:pPr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выступлений (представления домашнего задания командами)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жюри выставляет оценки по следующим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критериям: </a:t>
            </a:r>
            <a:r>
              <a:rPr lang="ru-RU" sz="2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 – название </a:t>
            </a:r>
            <a:r>
              <a:rPr lang="ru-RU" sz="2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команды;1 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 – </a:t>
            </a:r>
            <a:r>
              <a:rPr lang="ru-RU" sz="2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девиз; 1 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 – эмблема (+ 1 балл – внешний вид эмблемы, + 1 балл – оригинальность представления своей команды).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количество баллов за 1 задание – 5 баллов.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для представления каждой команды своего домашнего задания 2 минуты</a:t>
            </a:r>
            <a:r>
              <a:rPr lang="ru-RU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2050" name="Picture 2" descr="http://raz1um.ru/anima/ofis/beruf0016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97155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icsking.ru/images/168951_article-7233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8928"/>
            <a:ext cx="1304299" cy="150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iq-testy.ru/skin/smile/s780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589240"/>
            <a:ext cx="1428750" cy="55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60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75656" y="692696"/>
            <a:ext cx="6552728" cy="1362075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2 </a:t>
            </a:r>
            <a:r>
              <a:rPr lang="ru-RU" b="1" u="sng" dirty="0"/>
              <a:t>задание: </a:t>
            </a:r>
            <a:r>
              <a:rPr lang="ru-RU" sz="3600" b="1" u="sng" dirty="0" smtClean="0"/>
              <a:t>ОТДЫХ С ПОЛЬЗОЙ ДЛЯ УМА (РЕБУСЫ)</a:t>
            </a:r>
            <a:endParaRPr lang="ru-RU" sz="36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187625" y="2204864"/>
            <a:ext cx="6840760" cy="3672408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команде выдаются ребусы с зашифрованными терминами.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обсуждают, разгадывают термины и сопоставляют их: как можно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увязать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термины в работе проводника (составляют предложение).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верно отгаданный ребус команды зарабатывают 1 балл + 1 балл за составленное предложение (максимально 4 балла).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4 минуты, общее затраченное время – 5 минут.</a:t>
            </a:r>
          </a:p>
          <a:p>
            <a:endParaRPr lang="ru-RU" dirty="0"/>
          </a:p>
        </p:txBody>
      </p:sp>
      <p:pic>
        <p:nvPicPr>
          <p:cNvPr id="1026" name="Picture 2" descr="http://like2teach.tmweb.ru/fun/fun_images/rebus_2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229200"/>
            <a:ext cx="2639393" cy="100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2-tub-ru.yandex.net/i?id=97e629bf48bcc2f64dad9d590334573c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568483"/>
            <a:ext cx="1872208" cy="63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1-tub-ru.yandex.net/i?id=feb4409e8b039b61b22b9c4a70cb7b51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818" y="5229200"/>
            <a:ext cx="2664296" cy="10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12.proshkolu.ru/content/media/pic/std/5000000/4158000/4157291-00d3934624ddec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4"/>
            <a:ext cx="1623732" cy="225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81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95023" y="620688"/>
            <a:ext cx="6965245" cy="1399379"/>
          </a:xfrm>
        </p:spPr>
        <p:txBody>
          <a:bodyPr>
            <a:noAutofit/>
          </a:bodyPr>
          <a:lstStyle/>
          <a:p>
            <a:r>
              <a:rPr lang="ru-RU" sz="3100" b="1" u="sng" dirty="0" smtClean="0"/>
              <a:t/>
            </a:r>
            <a:br>
              <a:rPr lang="ru-RU" sz="3100" b="1" u="sng" dirty="0" smtClean="0"/>
            </a:br>
            <a:r>
              <a:rPr lang="ru-RU" sz="3100" b="1" u="sng" dirty="0" smtClean="0"/>
              <a:t>3 </a:t>
            </a:r>
            <a:r>
              <a:rPr lang="ru-RU" sz="3100" b="1" u="sng" dirty="0"/>
              <a:t>задание: ФОРМЕННАЯ ОДЕЖДА ПРОВОДНИКА ПАССАЖИРСКОГО ВАГОНА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916832"/>
            <a:ext cx="720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задании каждой команде предлагается выбрать на представленных слайдах соответствие или несоответствие форменной одежды проводника пассажирского вагона (обязательно указать, что не соответствует; если полностью соответствует, то просто указать – соответствует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также смотрим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внешний вид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предложенном бланке команды заполняют пронумерованные строчки (каждая строчка соответствует представленному слайду).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Ответ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командой не обсуждается, заполняют участники команды по очереди.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слайдов -  12.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Форменная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одежда старого образца принимается как не действующий вариант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Время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– 15 минут.</a:t>
            </a:r>
          </a:p>
        </p:txBody>
      </p:sp>
      <p:pic>
        <p:nvPicPr>
          <p:cNvPr id="15362" name="Picture 2" descr="http://detsadmalyshka.ru/d/896351/d/34885b2030302a9312dca11299baaa2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908" y="5013176"/>
            <a:ext cx="54102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5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864096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E:\Света работа\Материал для открытого урока ППВ\413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84785"/>
            <a:ext cx="3023863" cy="454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45840" y="1484785"/>
            <a:ext cx="2069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А) девушка стоит</a:t>
            </a:r>
          </a:p>
          <a:p>
            <a:r>
              <a:rPr lang="ru-RU" dirty="0"/>
              <a:t>Б) девушка сидит</a:t>
            </a:r>
          </a:p>
        </p:txBody>
      </p:sp>
    </p:spTree>
    <p:extLst>
      <p:ext uri="{BB962C8B-B14F-4D97-AF65-F5344CB8AC3E}">
        <p14:creationId xmlns:p14="http://schemas.microsoft.com/office/powerpoint/2010/main" val="1305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7"/>
            <a:ext cx="6965245" cy="1008112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2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E:\Света работа\Материал для открытого урока ППВ\_.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5"/>
            <a:ext cx="6141265" cy="460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7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936104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/>
          </a:p>
        </p:txBody>
      </p:sp>
      <p:pic>
        <p:nvPicPr>
          <p:cNvPr id="5122" name="Picture 2" descr="E:\Света работа\Материал для открытого урока ППВ\big_DSC06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84784"/>
            <a:ext cx="2989634" cy="444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70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764704"/>
            <a:ext cx="6965245" cy="1080121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/>
          </a:p>
        </p:txBody>
      </p:sp>
      <p:pic>
        <p:nvPicPr>
          <p:cNvPr id="6146" name="Picture 2" descr="E:\Света работа\Материал для открытого урока ППВ\S50051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09749"/>
            <a:ext cx="7412588" cy="420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94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/>
          </a:p>
        </p:txBody>
      </p:sp>
      <p:pic>
        <p:nvPicPr>
          <p:cNvPr id="7170" name="Picture 2" descr="E:\Света работа\Материал для открытого урока ППВ\kuzn0719_1024x768_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6" b="3587"/>
          <a:stretch/>
        </p:blipFill>
        <p:spPr bwMode="auto">
          <a:xfrm>
            <a:off x="2915816" y="1617212"/>
            <a:ext cx="3384376" cy="457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1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dirty="0"/>
          </a:p>
        </p:txBody>
      </p:sp>
      <p:pic>
        <p:nvPicPr>
          <p:cNvPr id="8194" name="Picture 2" descr="E:\Света работа\Материал для открытого урока ППВ\1411388252_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56792"/>
            <a:ext cx="3024336" cy="457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48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dirty="0"/>
          </a:p>
        </p:txBody>
      </p:sp>
      <p:pic>
        <p:nvPicPr>
          <p:cNvPr id="9218" name="Picture 2" descr="E:\Света работа\Материал для открытого урока ППВ\35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88593"/>
            <a:ext cx="3096344" cy="465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20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dirty="0"/>
          </a:p>
        </p:txBody>
      </p:sp>
      <p:pic>
        <p:nvPicPr>
          <p:cNvPr id="10242" name="Picture 2" descr="E:\Света работа\Материал для открытого урока ППВ\342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81177"/>
            <a:ext cx="6840760" cy="455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61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dirty="0"/>
          </a:p>
        </p:txBody>
      </p:sp>
      <p:pic>
        <p:nvPicPr>
          <p:cNvPr id="11266" name="Picture 2" descr="E:\Света работа\Материал для открытого урока ППВ\461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09869"/>
            <a:ext cx="6953447" cy="463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9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dirty="0"/>
          </a:p>
        </p:txBody>
      </p:sp>
      <p:pic>
        <p:nvPicPr>
          <p:cNvPr id="12290" name="Picture 2" descr="E:\Света работа\Материал для открытого урока ППВ\d9448cf681b4146817e419d36a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556792"/>
            <a:ext cx="3137125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92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100811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dirty="0"/>
          </a:p>
        </p:txBody>
      </p:sp>
      <p:pic>
        <p:nvPicPr>
          <p:cNvPr id="13314" name="Picture 2" descr="E:\Света работа\Материал для открытого урока ППВ\6a1d29b0030c1d180ec19119d23eb0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7274822" cy="449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2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6"/>
            <a:ext cx="6965245" cy="108012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Рис. А                 Рис. Б</a:t>
            </a:r>
            <a:endParaRPr lang="ru-RU" dirty="0"/>
          </a:p>
        </p:txBody>
      </p:sp>
      <p:pic>
        <p:nvPicPr>
          <p:cNvPr id="14338" name="Picture 2" descr="E:\Света работа\Материал для открытого урока ППВ\1438511870274432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892" y="1916832"/>
            <a:ext cx="1571223" cy="42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E:\Света работа\Материал для открытого урока ППВ\457e9af67ca3a39251fa65fb0a9bec0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593231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6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692697"/>
            <a:ext cx="7416824" cy="1152127"/>
          </a:xfrm>
        </p:spPr>
        <p:txBody>
          <a:bodyPr>
            <a:noAutofit/>
          </a:bodyPr>
          <a:lstStyle/>
          <a:p>
            <a:r>
              <a:rPr lang="ru-RU" sz="3600" b="1" u="sng" dirty="0" smtClean="0"/>
              <a:t>4 </a:t>
            </a:r>
            <a:r>
              <a:rPr lang="ru-RU" sz="3600" b="1" u="sng" dirty="0"/>
              <a:t>задание: </a:t>
            </a:r>
            <a:r>
              <a:rPr lang="ru-RU" sz="3600" b="1" u="sng" dirty="0" smtClean="0"/>
              <a:t>УСТРОЙСТВО ПАССАЖИРСКОГО </a:t>
            </a:r>
            <a:r>
              <a:rPr lang="ru-RU" sz="3600" b="1" u="sng" dirty="0"/>
              <a:t>ВАГОНА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043609" y="1772816"/>
            <a:ext cx="7200800" cy="42484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задании каждой команде предлагается назвать по предложенным рисункам узлы, элементы, детали, системы пассажирского вагона.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дают в определенной последовательности (последовательность определяется путем жеребьевки). Отвечают участники внутри команды по очереди (первый круг один участник от команды, второй круг – другой и т.д.), второй круг - команды сами определяют право ответа.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итоге каждая команда в этом задании должна дать ответ на 6 элементов, систем, узлов, деталей вагона. Ответ дается устно, сразу, как появится рисунок, время на раздумье – нет (</a:t>
            </a:r>
            <a:r>
              <a:rPr lang="ru-RU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 должен быть максимально точным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правильный ответ команда зарабатывает 1 балл, максимальное количество баллов в этом задании – 6 баллов. Время выполнения - 15 минут.    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animo2.ucoz.ru/_ph/14/2/77042791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57" y="1268760"/>
            <a:ext cx="952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ifmania.ru/Animated-Gifs-Animirovannykh-Alfavitov/Animations-Punctuation-Marks/Images-Question-mark/Question-mark-2628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704243"/>
            <a:ext cx="133350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gifmania.ru/Animated-Gifs-Animirovannykh-Alfavitov/Animations-Punctuation-Marks/Images-Question-mark/Question-mark-2619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57" y="4581128"/>
            <a:ext cx="906445" cy="113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youloveit.ru/uploads/posts/2014-11/1416333618_youloveit_ru_pixelnye_kartinki_harry_potter5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437112"/>
            <a:ext cx="11049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08112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E:\Света работа\Материал для открытого урока ППВ\2499001_w640_h640_img35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3420126" cy="456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31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1521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/>
          </a:p>
        </p:txBody>
      </p:sp>
      <p:pic>
        <p:nvPicPr>
          <p:cNvPr id="1026" name="Picture 2" descr="E:\Света работа\Материал для открытого урока ППВ\68432012-06-30885132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1628800"/>
            <a:ext cx="6732748" cy="448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28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8012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/>
          </a:p>
        </p:txBody>
      </p:sp>
      <p:pic>
        <p:nvPicPr>
          <p:cNvPr id="3074" name="Picture 2" descr="E:\Света работа\Материал для открытого урока ППВ\1033088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617"/>
            <a:ext cx="6840210" cy="456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19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1521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/>
          </a:p>
        </p:txBody>
      </p:sp>
      <p:pic>
        <p:nvPicPr>
          <p:cNvPr id="4099" name="Picture 3" descr="E:\Света работа\Материал для открытого урока ППВ\elementy-podveski-passazhirskogo-vagona-0001513583-preview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12"/>
          <a:stretch/>
        </p:blipFill>
        <p:spPr bwMode="auto">
          <a:xfrm>
            <a:off x="827985" y="1616882"/>
            <a:ext cx="7272407" cy="454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1521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/>
          </a:p>
        </p:txBody>
      </p:sp>
      <p:pic>
        <p:nvPicPr>
          <p:cNvPr id="4" name="Рисунок 3" descr="E:\Света работа\Материал для открытого урока ППВ\htmlconvd-6_FZXX_html_m3cc3ed9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272808" cy="46335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89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1521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dirty="0"/>
          </a:p>
        </p:txBody>
      </p:sp>
      <p:pic>
        <p:nvPicPr>
          <p:cNvPr id="7170" name="Picture 2" descr="E:\Света работа\Материал для открытого урока ППВ\slide_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r="24714" b="7905"/>
          <a:stretch/>
        </p:blipFill>
        <p:spPr bwMode="auto">
          <a:xfrm>
            <a:off x="2339751" y="1700808"/>
            <a:ext cx="4096833" cy="45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51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1521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dirty="0"/>
          </a:p>
        </p:txBody>
      </p:sp>
      <p:pic>
        <p:nvPicPr>
          <p:cNvPr id="6146" name="Picture 2" descr="E:\Света работа\Материал для открытого урока ППВ\image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476139" cy="446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>
            <a:off x="971600" y="2132856"/>
            <a:ext cx="1584176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66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dirty="0"/>
          </a:p>
        </p:txBody>
      </p:sp>
      <p:pic>
        <p:nvPicPr>
          <p:cNvPr id="8194" name="Picture 2" descr="E:\Света работа\Материал для открытого урока ППВ\image02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06374"/>
            <a:ext cx="7130380" cy="374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26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dirty="0"/>
          </a:p>
        </p:txBody>
      </p:sp>
      <p:pic>
        <p:nvPicPr>
          <p:cNvPr id="10242" name="Picture 2" descr="E:\Света работа\Материал для открытого урока ППВ\image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7239574" cy="343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10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dirty="0"/>
          </a:p>
        </p:txBody>
      </p:sp>
      <p:pic>
        <p:nvPicPr>
          <p:cNvPr id="9218" name="Picture 2" descr="E:\Света работа\Материал для открытого урока ППВ\image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84516"/>
            <a:ext cx="6696744" cy="395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00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dirty="0"/>
          </a:p>
        </p:txBody>
      </p:sp>
      <p:pic>
        <p:nvPicPr>
          <p:cNvPr id="12290" name="Picture 2" descr="E:\Света работа\Материал для открытого урока ППВ\sc_screen_skhiema_4_tormoznoie_oborudovaniie_passazhirskogho_vaghon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5" b="36886"/>
          <a:stretch/>
        </p:blipFill>
        <p:spPr bwMode="auto">
          <a:xfrm>
            <a:off x="971599" y="2060848"/>
            <a:ext cx="7200801" cy="367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11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dirty="0"/>
          </a:p>
        </p:txBody>
      </p:sp>
      <p:pic>
        <p:nvPicPr>
          <p:cNvPr id="11266" name="Picture 2" descr="E:\Света работа\Материал для открытого урока ППВ\image002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34481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14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8012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dirty="0"/>
          </a:p>
        </p:txBody>
      </p:sp>
      <p:pic>
        <p:nvPicPr>
          <p:cNvPr id="13314" name="Picture 2" descr="E:\Света работа\Материал для открытого урока ППВ\641221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592972"/>
            <a:ext cx="6188630" cy="463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6444208" y="3573016"/>
            <a:ext cx="1656184" cy="20162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3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7446" y="817582"/>
            <a:ext cx="5272822" cy="1202485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dirty="0"/>
          </a:p>
        </p:txBody>
      </p:sp>
      <p:pic>
        <p:nvPicPr>
          <p:cNvPr id="14338" name="Picture 2" descr="E:\Света работа\Материал для открытого урока ППВ\19.022.00.000-00-341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1815846" cy="545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E:\Света работа\Материал для открытого урока ППВ\Boil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28589"/>
            <a:ext cx="1728192" cy="426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31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1521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dirty="0"/>
          </a:p>
        </p:txBody>
      </p:sp>
      <p:pic>
        <p:nvPicPr>
          <p:cNvPr id="15364" name="Picture 4" descr="http://ixbt.photo/photo/694928/321687dBprazvPF/988493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700808"/>
            <a:ext cx="7448895" cy="432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18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dirty="0"/>
          </a:p>
        </p:txBody>
      </p:sp>
      <p:pic>
        <p:nvPicPr>
          <p:cNvPr id="16387" name="Picture 3" descr="E:\Света работа\Материал для открытого урока ППВ\641237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509837" cy="315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41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8012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dirty="0"/>
          </a:p>
        </p:txBody>
      </p:sp>
      <p:pic>
        <p:nvPicPr>
          <p:cNvPr id="18434" name="Picture 2" descr="E:\Света работа\Материал для открытого урока ППВ\656555760909090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24946"/>
            <a:ext cx="6298671" cy="472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5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15212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dirty="0"/>
          </a:p>
        </p:txBody>
      </p:sp>
      <p:pic>
        <p:nvPicPr>
          <p:cNvPr id="19458" name="Picture 2" descr="E:\Света работа\Материал для открытого урока ППВ\image0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39" y="1700808"/>
            <a:ext cx="5044723" cy="453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64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8012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dirty="0"/>
          </a:p>
        </p:txBody>
      </p:sp>
      <p:pic>
        <p:nvPicPr>
          <p:cNvPr id="20482" name="Picture 2" descr="https://im2-tub-ru.yandex.net/i?id=7163c3283e9c85387ca93ed7513f67a1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08098"/>
            <a:ext cx="3600400" cy="269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E:\Света работа\Материал для открытого урока ППВ\vag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91" r="61463"/>
          <a:stretch/>
        </p:blipFill>
        <p:spPr bwMode="auto">
          <a:xfrm>
            <a:off x="4572000" y="1772816"/>
            <a:ext cx="3528392" cy="40324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1763688" y="2348880"/>
            <a:ext cx="936104" cy="17281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779912" y="2060848"/>
            <a:ext cx="1872208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12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8012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dirty="0"/>
          </a:p>
        </p:txBody>
      </p:sp>
      <p:pic>
        <p:nvPicPr>
          <p:cNvPr id="17410" name="Picture 2" descr="E:\Света работа\Материал для открытого урока ППВ\112i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1700808"/>
            <a:ext cx="5880653" cy="441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0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08112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dirty="0"/>
          </a:p>
        </p:txBody>
      </p:sp>
      <p:sp>
        <p:nvSpPr>
          <p:cNvPr id="3" name="AutoShape 2" descr="https://im0-tub-ru.yandex.net/i?id=8282484dda05c2e589d99c1644cde26e-l&amp;n=1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s://im0-tub-ru.yandex.net/i?id=8282484dda05c2e589d99c1644cde26e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35890"/>
            <a:ext cx="7344816" cy="381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4499992" y="3717032"/>
            <a:ext cx="1008112" cy="20882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2555776" y="3933056"/>
            <a:ext cx="360040" cy="18722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37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08111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dirty="0"/>
          </a:p>
        </p:txBody>
      </p:sp>
      <p:pic>
        <p:nvPicPr>
          <p:cNvPr id="2050" name="Picture 2" descr="http://3.bp.blogspot.com/-cFhQ-tllvms/Uwtow6csn6I/AAAAAAAAAb4/J0aewC0tmlg/s1600/%D0%91%D0%B5%D0%B7%D1%8B%D0%BC%D1%8F%D0%BD%D0%BD%D1%8B%D0%B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" r="7511" b="14676"/>
          <a:stretch/>
        </p:blipFill>
        <p:spPr bwMode="auto">
          <a:xfrm>
            <a:off x="1115616" y="1700808"/>
            <a:ext cx="7058744" cy="429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5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764705"/>
            <a:ext cx="6965245" cy="1008112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dirty="0"/>
          </a:p>
        </p:txBody>
      </p:sp>
      <p:pic>
        <p:nvPicPr>
          <p:cNvPr id="4100" name="Picture 4" descr="http://www.vladar.com.ua/ru/pic/prod/l300_box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9"/>
          <a:stretch/>
        </p:blipFill>
        <p:spPr bwMode="auto">
          <a:xfrm>
            <a:off x="827584" y="1717509"/>
            <a:ext cx="5327576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m0-tub-ru.yandex.net/i?id=ed0c5888c4450e667c0dcd7249201f51-l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9" t="7305" r="24310" b="3172"/>
          <a:stretch/>
        </p:blipFill>
        <p:spPr bwMode="auto">
          <a:xfrm>
            <a:off x="5796135" y="2396003"/>
            <a:ext cx="2608729" cy="387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81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764705"/>
            <a:ext cx="6965245" cy="108012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№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dirty="0"/>
          </a:p>
        </p:txBody>
      </p:sp>
      <p:pic>
        <p:nvPicPr>
          <p:cNvPr id="1026" name="Picture 2" descr="http://referatdb.ru/pars_docs/refs/196/195252/195252_html_m1792b0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97550"/>
            <a:ext cx="4752527" cy="408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krtrains.narod.ru/mod/foto/0buksa_2004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r="22235"/>
          <a:stretch/>
        </p:blipFill>
        <p:spPr bwMode="auto">
          <a:xfrm>
            <a:off x="5292080" y="1597549"/>
            <a:ext cx="3091542" cy="403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40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764705"/>
            <a:ext cx="7272807" cy="720079"/>
          </a:xfrm>
        </p:spPr>
        <p:txBody>
          <a:bodyPr>
            <a:normAutofit/>
          </a:bodyPr>
          <a:lstStyle/>
          <a:p>
            <a:r>
              <a:rPr lang="ru-RU" sz="3200" b="1" u="sng" dirty="0" smtClean="0"/>
              <a:t>5 </a:t>
            </a:r>
            <a:r>
              <a:rPr lang="ru-RU" sz="3200" b="1" u="sng" dirty="0"/>
              <a:t>задание: </a:t>
            </a:r>
            <a:r>
              <a:rPr lang="ru-RU" sz="3200" b="1" u="sng" dirty="0" smtClean="0"/>
              <a:t>СИТУАЦИИ В ВАГОНЕ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99592" y="1556792"/>
            <a:ext cx="7272809" cy="3816424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следования, в любом вагоне и поезде могут возникать различные конфликтные и нестандартные ситуации с пассажирами, а также аварийные и нештатные ситуации с вагоном.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Поэтому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командам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предлагаются задания – кейсы (каждая команда сама вытягивает свой кейс), в которых спрятана ситуация, возникшая с вагоном или с пассажиром. Каждая команда находит решение для данной ситуации и дает по очереди ответ (ответ должен быть максимально подробным и полным). Ответы демонстрировать по необходимости при помощи схем. Время для обсуждения 5 минут. Общее время на задание – 20 минут. За полный и правильный ответ  по одному кейсу – 4 балла (минус 1 балл – за неточность, минус 1 балл – ответ дан не полностью).</a:t>
            </a:r>
          </a:p>
          <a:p>
            <a:endParaRPr lang="ru-RU" dirty="0"/>
          </a:p>
        </p:txBody>
      </p:sp>
      <p:sp>
        <p:nvSpPr>
          <p:cNvPr id="2" name="AutoShape 2" descr="http://vamotkrytka.ru/_ph/71/2/203232032.gif?148724087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://vamotkrytka.ru/_ph/71/2/203232032.gif?148724087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111650"/>
            <a:ext cx="2619524" cy="174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old.mediakrug.ru/upload/image/pensioner/Pensioner25/Gne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69160"/>
            <a:ext cx="1595482" cy="137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2-tub-ru.yandex.net/i?id=b779bc49e8220ddbaad4bfae29d43e7e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88" y="5111650"/>
            <a:ext cx="1944216" cy="122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61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5"/>
            <a:ext cx="7200799" cy="792087"/>
          </a:xfrm>
        </p:spPr>
        <p:txBody>
          <a:bodyPr/>
          <a:lstStyle/>
          <a:p>
            <a:r>
              <a:rPr lang="ru-RU" b="1" dirty="0" smtClean="0"/>
              <a:t>ИТОГИ. РЕФЛЕКСИЯ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1" y="1556792"/>
            <a:ext cx="7200800" cy="43924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После </a:t>
            </a:r>
            <a:r>
              <a:rPr lang="ru-RU" dirty="0">
                <a:solidFill>
                  <a:schemeClr val="tx1"/>
                </a:solidFill>
              </a:rPr>
              <a:t>завершения выполнения заданий, пока жюри подводит итоги и подсчитывает баллы, обучающимся предлагается провести рефлексию.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	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Рефлексия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это самоанализ, самооценка, "взгляд внутрь себя". </a:t>
            </a:r>
            <a:r>
              <a:rPr lang="ru-RU" dirty="0">
                <a:solidFill>
                  <a:schemeClr val="tx1"/>
                </a:solidFill>
              </a:rPr>
              <a:t>Применительно к урокам, </a:t>
            </a:r>
            <a:r>
              <a:rPr lang="ru-RU" u="sng" dirty="0">
                <a:solidFill>
                  <a:schemeClr val="tx1"/>
                </a:solidFill>
              </a:rPr>
              <a:t>рефлексия — это этап урока</a:t>
            </a:r>
            <a:r>
              <a:rPr lang="ru-RU" dirty="0">
                <a:solidFill>
                  <a:schemeClr val="tx1"/>
                </a:solidFill>
              </a:rPr>
              <a:t>, в ходе которого </a:t>
            </a:r>
            <a:r>
              <a:rPr lang="ru-RU" u="sng" dirty="0">
                <a:solidFill>
                  <a:schemeClr val="tx1"/>
                </a:solidFill>
              </a:rPr>
              <a:t>обучающиеся самостоятельно оценивают</a:t>
            </a:r>
            <a:r>
              <a:rPr lang="ru-RU" dirty="0">
                <a:solidFill>
                  <a:schemeClr val="tx1"/>
                </a:solidFill>
              </a:rPr>
              <a:t> свое состояние, свои эмоции, </a:t>
            </a:r>
            <a:r>
              <a:rPr lang="ru-RU" u="sng" dirty="0">
                <a:solidFill>
                  <a:schemeClr val="tx1"/>
                </a:solidFill>
              </a:rPr>
              <a:t>результаты своей деятельности.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	Поэтому </a:t>
            </a:r>
            <a:r>
              <a:rPr lang="ru-RU" dirty="0">
                <a:solidFill>
                  <a:schemeClr val="tx1"/>
                </a:solidFill>
              </a:rPr>
              <a:t>вам предложено дать самоанализ результата своей деятельности на данном уроке. На доске, вы видите вагоны и локомотив, а на столе смайлики с обозначением результата деятельности. Выберите определенный смайлик и прикрепите на своем вагончике, это поможет нам сформулировать получаемый результат, определить цели дальнейшей работы и скорректировать ее.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http://justclickit.ru/smiles/image/holidays/holidays%20(460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9200"/>
            <a:ext cx="2592288" cy="106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://www.iq-testy.ru/skin/smile/s8720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://www.iq-testy.ru/skin/smile/s87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2158053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data.photo.sibnet.ru/upload/imgbig/132443936077.jpg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30" y="5445224"/>
            <a:ext cx="10572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g-fotki.yandex.ru/get/55/marya-foygl.36/0_24f97_3c5ad41c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859" y="764704"/>
            <a:ext cx="781050" cy="7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ifki.org/data/media/673/smayl-tanets-animatsionnaya-kartinka-006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693" y="4930679"/>
            <a:ext cx="184785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24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pic>
        <p:nvPicPr>
          <p:cNvPr id="22530" name="Picture 2" descr="E:\Света работа\Материал для открытого урока ППВ\vignette_2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5" t="6460" r="6314" b="2900"/>
          <a:stretch/>
        </p:blipFill>
        <p:spPr bwMode="auto">
          <a:xfrm>
            <a:off x="2123728" y="1340768"/>
            <a:ext cx="5347320" cy="500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://m.gifmania.ru/Animated-Gifs-Prazdnik/Animations-Graduation/Graduation-59779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http://m.gifmania.ru/Animated-Gifs-Prazdnik/Animations-Graduation/Graduation-5977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13" y="2492896"/>
            <a:ext cx="24669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m.gifmania.ru/Animated-Gifs-Lyudi/Animations-Professions/Images-Presenters/Presenters-9021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91156"/>
            <a:ext cx="1933575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23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231</TotalTime>
  <Words>347</Words>
  <Application>Microsoft Office PowerPoint</Application>
  <PresentationFormat>Экран (4:3)</PresentationFormat>
  <Paragraphs>81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Кнопка</vt:lpstr>
      <vt:lpstr>    Тема урока:  ОРГАНИЗАЦИЯ РАБОТЫ ПРОВОДНИКА ПАССАЖИРСКОГО ВАГОНА</vt:lpstr>
      <vt:lpstr>  Цель урока: повторение изученного материала и демонстрация знаний, умений и полученных навыков в процессе освоения ПМ.04 МДК 04.01. Проводник пассажирского вагона. </vt:lpstr>
      <vt:lpstr>      Работа проводится в малых группах (командах). Всех обучающихся разделить на четыре команды, каждая  команда придумывает заранее себе название. В процессе урока командам даются задания, за каждое верно выполненное задание команды получают определенное количество баллов, в случае дополнения ответов команда может заработать дополнительный балл. </vt:lpstr>
      <vt:lpstr>      1 задание: ДОМАШНЕЕ ЗАДАНИЕ</vt:lpstr>
      <vt:lpstr>2 задание: ОТДЫХ С ПОЛЬЗОЙ ДЛЯ УМА (РЕБУСЫ)</vt:lpstr>
      <vt:lpstr> 3 задание: ФОРМЕННАЯ ОДЕЖДА ПРОВОДНИКА ПАССАЖИРСКОГО ВАГОНА </vt:lpstr>
      <vt:lpstr>СЛАЙД № 1</vt:lpstr>
      <vt:lpstr>СЛАЙД № 2</vt:lpstr>
      <vt:lpstr>СЛАЙД № 3</vt:lpstr>
      <vt:lpstr>СЛАЙД № 4</vt:lpstr>
      <vt:lpstr>СЛАЙД № 5</vt:lpstr>
      <vt:lpstr>СЛАЙД № 6</vt:lpstr>
      <vt:lpstr>СЛАЙД № 7</vt:lpstr>
      <vt:lpstr>СЛАЙД № 8</vt:lpstr>
      <vt:lpstr>СЛАЙД № 9</vt:lpstr>
      <vt:lpstr>СЛАЙД № 10</vt:lpstr>
      <vt:lpstr>СЛАЙД № 11</vt:lpstr>
      <vt:lpstr>СЛАЙД № 12              Рис. А                 Рис. Б</vt:lpstr>
      <vt:lpstr>4 задание: УСТРОЙСТВО ПАССАЖИРСКОГО ВАГОНА</vt:lpstr>
      <vt:lpstr>Рисунок № 1</vt:lpstr>
      <vt:lpstr>Рисунок № 2</vt:lpstr>
      <vt:lpstr>Рисунок № 3</vt:lpstr>
      <vt:lpstr>Рисунок № 4</vt:lpstr>
      <vt:lpstr>Рисунок № 5</vt:lpstr>
      <vt:lpstr>Рисунок № 6</vt:lpstr>
      <vt:lpstr>Рисунок № 7</vt:lpstr>
      <vt:lpstr>Рисунок № 8</vt:lpstr>
      <vt:lpstr>Рисунок № 9</vt:lpstr>
      <vt:lpstr>Рисунок № 10</vt:lpstr>
      <vt:lpstr>Рисунок № 11</vt:lpstr>
      <vt:lpstr>Рисунок № 12</vt:lpstr>
      <vt:lpstr>Рисунок № 13</vt:lpstr>
      <vt:lpstr>Рисунок № 14</vt:lpstr>
      <vt:lpstr>Рисунок № 15</vt:lpstr>
      <vt:lpstr>Рисунок № 16</vt:lpstr>
      <vt:lpstr>Рисунок № 17</vt:lpstr>
      <vt:lpstr>Рисунок № 18</vt:lpstr>
      <vt:lpstr>Рисунок № 19</vt:lpstr>
      <vt:lpstr>Рисунок № 20</vt:lpstr>
      <vt:lpstr>Рисунок № 21</vt:lpstr>
      <vt:lpstr>Рисунок № 22</vt:lpstr>
      <vt:lpstr>Рисунок № 23</vt:lpstr>
      <vt:lpstr>Рисунок № 24</vt:lpstr>
      <vt:lpstr>5 задание: СИТУАЦИИ В ВАГОНЕ</vt:lpstr>
      <vt:lpstr>ИТОГИ. РЕФЛЕКСИЯ</vt:lpstr>
      <vt:lpstr>СПАСИБО ЗА ВНИМАНИЕ!</vt:lpstr>
    </vt:vector>
  </TitlesOfParts>
  <Company>depo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Тема урока:  ОРГАНИЗАЦИЯ РАБОТЫ ПРОВОДНИКА ПАССАЖИРСКОГО ВАГОНА</dc:title>
  <dc:creator>федос</dc:creator>
  <cp:lastModifiedBy>BFM</cp:lastModifiedBy>
  <cp:revision>21</cp:revision>
  <dcterms:created xsi:type="dcterms:W3CDTF">2017-02-25T20:28:15Z</dcterms:created>
  <dcterms:modified xsi:type="dcterms:W3CDTF">2017-03-13T10:49:03Z</dcterms:modified>
</cp:coreProperties>
</file>